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6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 smtClean="0"/>
            </a:lvl1pPr>
          </a:lstStyle>
          <a:p>
            <a:pPr>
              <a:defRPr/>
            </a:pPr>
            <a:fld id="{43175B2F-3090-4C82-92FE-53972AD47BF4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CC3B028-4CC8-42BC-8383-F6EEF74D56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0736B-EC64-43FB-9607-C6A35BF448FC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37FE4-6F85-4612-A082-E6E701FC2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C648E-93FC-4E28-8105-05272ED0DDFC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AFAA5-8B9E-4EA3-B0E6-19F2F3588E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ABDDA1-7616-448E-B0F7-2AA0D6E4947C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94B04-896D-4AA7-889D-54F1E1A1AC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8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Равнобедренный треугольник 7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10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9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75382-33DD-4EC2-8588-A121B4AE3E48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6670C-6CDD-4F8B-AFA3-6E27D19B4A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33BD9-7F76-46C6-A60C-B559F844A43C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19F31-4062-4FC7-B962-4336426403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490536-75DB-48B7-B108-D9259FCC5E1D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4D79EC14-99AA-4F54-B11C-241DC97ED4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284D0-38DE-4EDA-9DA2-8141D9326941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2199B-B122-4994-BC10-78A1F82FF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1E1F7-9221-4E7C-9131-6B953145856B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EFED1-4A97-4313-98B6-355521C32B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4AF77E6C-8675-4CE2-B26F-D8580DF73F84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307AFB0E-D963-42BC-B5E5-9CA0960625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8BA41671-910D-4A14-9245-58E5B6CC66E0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 smtClean="0"/>
            </a:lvl1pPr>
          </a:lstStyle>
          <a:p>
            <a:pPr>
              <a:defRPr/>
            </a:pPr>
            <a:fld id="{29AB806B-6C84-4EBB-A97A-A829E13704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A380C8AC-4C32-444D-942A-870A6C814F32}" type="datetimeFigureOut">
              <a:rPr lang="ru-RU"/>
              <a:pPr>
                <a:defRPr/>
              </a:pPr>
              <a:t>19.10.2014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F83F4A95-A1FB-4699-BC73-B117631606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15" r:id="rId6"/>
    <p:sldLayoutId id="2147483814" r:id="rId7"/>
    <p:sldLayoutId id="2147483821" r:id="rId8"/>
    <p:sldLayoutId id="2147483822" r:id="rId9"/>
    <p:sldLayoutId id="2147483813" r:id="rId10"/>
    <p:sldLayoutId id="2147483812" r:id="rId11"/>
  </p:sldLayoutIdLst>
  <p:txStyles>
    <p:titleStyle>
      <a:lvl1pPr marL="484188" indent="-484188" algn="l" rtl="0" fontAlgn="base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fontAlgn="base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school.xvatit.com/index.php?title=%D0%A4%D0%B0%D0%B9%D0%BB:Chemistry_256_2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school.xvatit.com/index.php?title=%D0%A4%D0%B0%D0%B9%D0%BB:Chemistry_256_1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school.xvatit.com/index.php?title=%D0%A4%D0%B0%D0%B9%D0%BB:Chemistry_258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Значення хімічних процесів у природі.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3178984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uk-UA" dirty="0" smtClean="0"/>
              <a:t>Робота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uk-UA" dirty="0" smtClean="0"/>
              <a:t>у</a:t>
            </a:r>
            <a:r>
              <a:rPr lang="uk-UA" dirty="0" smtClean="0"/>
              <a:t>чня </a:t>
            </a:r>
            <a:r>
              <a:rPr lang="uk-UA" dirty="0" smtClean="0"/>
              <a:t>9 класу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uk-UA" dirty="0" smtClean="0"/>
              <a:t>КЗО НВК </a:t>
            </a:r>
            <a:r>
              <a:rPr lang="uk-UA" dirty="0" smtClean="0"/>
              <a:t>№</a:t>
            </a:r>
            <a:r>
              <a:rPr lang="uk-UA" dirty="0" smtClean="0"/>
              <a:t>125 ДМР</a:t>
            </a:r>
            <a:endParaRPr lang="uk-UA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uk-UA" dirty="0" smtClean="0"/>
              <a:t>Кляузе Віктора</a:t>
            </a:r>
            <a:endParaRPr lang="ru-RU" dirty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663" y="145256"/>
            <a:ext cx="8229599" cy="1399033"/>
          </a:xfrm>
        </p:spPr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Застосування своїх знань й умінь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>
            <a:normAutofit fontScale="925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1. </a:t>
            </a:r>
            <a:r>
              <a:rPr lang="ru-RU" dirty="0" err="1" smtClean="0"/>
              <a:t>Схарактеризуйте</a:t>
            </a:r>
            <a:r>
              <a:rPr lang="ru-RU" dirty="0" smtClean="0"/>
              <a:t> </a:t>
            </a:r>
            <a:r>
              <a:rPr lang="ru-RU" dirty="0" err="1" smtClean="0"/>
              <a:t>хімічну</a:t>
            </a:r>
            <a:r>
              <a:rPr lang="ru-RU" dirty="0" smtClean="0"/>
              <a:t> суть і </a:t>
            </a:r>
            <a:r>
              <a:rPr lang="ru-RU" dirty="0" err="1" smtClean="0"/>
              <a:t>значення</a:t>
            </a:r>
            <a:r>
              <a:rPr lang="ru-RU" dirty="0" smtClean="0"/>
              <a:t> процесів </a:t>
            </a:r>
            <a:r>
              <a:rPr lang="ru-RU" dirty="0" err="1" smtClean="0"/>
              <a:t>горіння</a:t>
            </a:r>
            <a:r>
              <a:rPr lang="ru-RU" dirty="0" smtClean="0"/>
              <a:t>, </a:t>
            </a:r>
            <a:r>
              <a:rPr lang="ru-RU" dirty="0" err="1" smtClean="0"/>
              <a:t>дихання</a:t>
            </a:r>
            <a:r>
              <a:rPr lang="ru-RU" dirty="0" smtClean="0"/>
              <a:t>, фотосинтезу.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2. </a:t>
            </a:r>
            <a:r>
              <a:rPr lang="ru-RU" dirty="0" err="1" smtClean="0"/>
              <a:t>Оцініть</a:t>
            </a:r>
            <a:r>
              <a:rPr lang="ru-RU" dirty="0" smtClean="0"/>
              <a:t> </a:t>
            </a:r>
            <a:r>
              <a:rPr lang="ru-RU" dirty="0" err="1" smtClean="0"/>
              <a:t>вплив</a:t>
            </a:r>
            <a:r>
              <a:rPr lang="ru-RU" dirty="0" smtClean="0"/>
              <a:t> хімічних </a:t>
            </a:r>
            <a:r>
              <a:rPr lang="ru-RU" dirty="0" err="1" smtClean="0"/>
              <a:t>сполук</a:t>
            </a:r>
            <a:r>
              <a:rPr lang="ru-RU" dirty="0" smtClean="0"/>
              <a:t> на </a:t>
            </a:r>
            <a:r>
              <a:rPr lang="ru-RU" dirty="0" err="1" smtClean="0"/>
              <a:t>довкілля</a:t>
            </a:r>
            <a:r>
              <a:rPr lang="ru-RU" dirty="0" smtClean="0"/>
              <a:t>, </a:t>
            </a:r>
            <a:r>
              <a:rPr lang="ru-RU" dirty="0" err="1" smtClean="0"/>
              <a:t>наведіть</a:t>
            </a:r>
            <a:r>
              <a:rPr lang="ru-RU" dirty="0" smtClean="0"/>
              <a:t> </a:t>
            </a:r>
            <a:r>
              <a:rPr lang="ru-RU" dirty="0" err="1" smtClean="0"/>
              <a:t>конкретні</a:t>
            </a:r>
            <a:r>
              <a:rPr lang="ru-RU" dirty="0" smtClean="0"/>
              <a:t> </a:t>
            </a:r>
            <a:r>
              <a:rPr lang="ru-RU" dirty="0" err="1" smtClean="0"/>
              <a:t>приклади</a:t>
            </a:r>
            <a:r>
              <a:rPr lang="ru-RU" dirty="0" smtClean="0"/>
              <a:t> такого </a:t>
            </a:r>
            <a:r>
              <a:rPr lang="ru-RU" dirty="0" err="1" smtClean="0"/>
              <a:t>впливу</a:t>
            </a:r>
            <a:r>
              <a:rPr lang="ru-RU" dirty="0" smtClean="0"/>
              <a:t>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3. На </a:t>
            </a:r>
            <a:r>
              <a:rPr lang="ru-RU" dirty="0" err="1" smtClean="0"/>
              <a:t>прикладі</a:t>
            </a:r>
            <a:r>
              <a:rPr lang="ru-RU" dirty="0" smtClean="0"/>
              <a:t> </a:t>
            </a:r>
            <a:r>
              <a:rPr lang="ru-RU" dirty="0" err="1" smtClean="0"/>
              <a:t>колообігів</a:t>
            </a:r>
            <a:r>
              <a:rPr lang="ru-RU" dirty="0" smtClean="0"/>
              <a:t> Оксигену </a:t>
            </a:r>
            <a:r>
              <a:rPr lang="ru-RU" dirty="0" err="1" smtClean="0"/>
              <a:t>й</a:t>
            </a:r>
            <a:r>
              <a:rPr lang="ru-RU" dirty="0" smtClean="0"/>
              <a:t> Карбону </a:t>
            </a:r>
            <a:r>
              <a:rPr lang="ru-RU" dirty="0" err="1" smtClean="0"/>
              <a:t>поясніть</a:t>
            </a:r>
            <a:r>
              <a:rPr lang="ru-RU" dirty="0" smtClean="0"/>
              <a:t> </a:t>
            </a:r>
            <a:r>
              <a:rPr lang="ru-RU" dirty="0" err="1" smtClean="0"/>
              <a:t>зв'язок</a:t>
            </a:r>
            <a:r>
              <a:rPr lang="ru-RU" dirty="0" smtClean="0"/>
              <a:t> </a:t>
            </a:r>
            <a:r>
              <a:rPr lang="ru-RU" dirty="0" err="1" smtClean="0"/>
              <a:t>між</a:t>
            </a:r>
            <a:r>
              <a:rPr lang="ru-RU" dirty="0" smtClean="0"/>
              <a:t> </a:t>
            </a:r>
            <a:r>
              <a:rPr lang="ru-RU" dirty="0" err="1" smtClean="0"/>
              <a:t>фізичними</a:t>
            </a:r>
            <a:r>
              <a:rPr lang="ru-RU" dirty="0" smtClean="0"/>
              <a:t>, </a:t>
            </a:r>
            <a:r>
              <a:rPr lang="ru-RU" dirty="0" err="1" smtClean="0"/>
              <a:t>хімічними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біологічними</a:t>
            </a:r>
            <a:r>
              <a:rPr lang="ru-RU" dirty="0" smtClean="0"/>
              <a:t> </a:t>
            </a:r>
            <a:r>
              <a:rPr lang="ru-RU" dirty="0" err="1" smtClean="0"/>
              <a:t>явищами</a:t>
            </a:r>
            <a:r>
              <a:rPr lang="ru-RU" dirty="0" smtClean="0"/>
              <a:t>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4. </a:t>
            </a:r>
            <a:r>
              <a:rPr lang="ru-RU" dirty="0" err="1" smtClean="0"/>
              <a:t>Наведіть</a:t>
            </a:r>
            <a:r>
              <a:rPr lang="ru-RU" dirty="0" smtClean="0"/>
              <a:t> </a:t>
            </a:r>
            <a:r>
              <a:rPr lang="ru-RU" dirty="0" err="1" smtClean="0"/>
              <a:t>приклади</a:t>
            </a:r>
            <a:r>
              <a:rPr lang="ru-RU" dirty="0" smtClean="0"/>
              <a:t> </a:t>
            </a:r>
            <a:r>
              <a:rPr lang="ru-RU" dirty="0" err="1" smtClean="0"/>
              <a:t>соціально</a:t>
            </a:r>
            <a:r>
              <a:rPr lang="ru-RU" dirty="0" smtClean="0"/>
              <a:t> </a:t>
            </a:r>
            <a:r>
              <a:rPr lang="ru-RU" dirty="0" err="1" smtClean="0"/>
              <a:t>відповідальної</a:t>
            </a:r>
            <a:r>
              <a:rPr lang="ru-RU" dirty="0" smtClean="0"/>
              <a:t> поведінки </a:t>
            </a:r>
            <a:r>
              <a:rPr lang="ru-RU" dirty="0" err="1" smtClean="0"/>
              <a:t>пересічної</a:t>
            </a:r>
            <a:r>
              <a:rPr lang="ru-RU" dirty="0" smtClean="0"/>
              <a:t> людини, </a:t>
            </a:r>
            <a:r>
              <a:rPr lang="ru-RU" dirty="0" err="1" smtClean="0"/>
              <a:t>небайдужої</a:t>
            </a:r>
            <a:r>
              <a:rPr lang="ru-RU" dirty="0" smtClean="0"/>
              <a:t> до проблем </a:t>
            </a:r>
            <a:r>
              <a:rPr lang="ru-RU" dirty="0" err="1" smtClean="0"/>
              <a:t>довкілля</a:t>
            </a:r>
            <a:r>
              <a:rPr lang="ru-RU" dirty="0" smtClean="0"/>
              <a:t>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Цікаво? </a:t>
            </a:r>
            <a:r>
              <a:rPr lang="uk-UA" dirty="0" err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Пізнавально</a:t>
            </a:r>
            <a:r>
              <a:rPr lang="uk-UA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! 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>
            <a:normAutofit fontScale="550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Лавуазье </a:t>
            </a:r>
            <a:r>
              <a:rPr lang="ru-RU" dirty="0" err="1" smtClean="0"/>
              <a:t>Антуан</a:t>
            </a:r>
            <a:r>
              <a:rPr lang="ru-RU" dirty="0" smtClean="0"/>
              <a:t> Лоран (1743-1794) - </a:t>
            </a:r>
            <a:r>
              <a:rPr lang="ru-RU" dirty="0" err="1" smtClean="0"/>
              <a:t>французький</a:t>
            </a:r>
            <a:r>
              <a:rPr lang="ru-RU" dirty="0" smtClean="0"/>
              <a:t> </a:t>
            </a:r>
            <a:r>
              <a:rPr lang="ru-RU" dirty="0" err="1" smtClean="0"/>
              <a:t>хімік</a:t>
            </a:r>
            <a:r>
              <a:rPr lang="ru-RU" dirty="0" smtClean="0"/>
              <a:t>. Член </a:t>
            </a:r>
            <a:r>
              <a:rPr lang="ru-RU" dirty="0" err="1" smtClean="0"/>
              <a:t>Паризької</a:t>
            </a:r>
            <a:r>
              <a:rPr lang="ru-RU" dirty="0" smtClean="0"/>
              <a:t> АН. </a:t>
            </a:r>
            <a:r>
              <a:rPr lang="ru-RU" dirty="0" err="1" smtClean="0"/>
              <a:t>Праці</a:t>
            </a:r>
            <a:r>
              <a:rPr lang="ru-RU" dirty="0" smtClean="0"/>
              <a:t> </a:t>
            </a:r>
            <a:r>
              <a:rPr lang="ru-RU" dirty="0" err="1" smtClean="0"/>
              <a:t>вченого</a:t>
            </a:r>
            <a:r>
              <a:rPr lang="ru-RU" dirty="0" smtClean="0"/>
              <a:t> </a:t>
            </a:r>
            <a:r>
              <a:rPr lang="ru-RU" dirty="0" err="1" smtClean="0"/>
              <a:t>сприяли</a:t>
            </a:r>
            <a:r>
              <a:rPr lang="ru-RU" dirty="0" smtClean="0"/>
              <a:t> </a:t>
            </a:r>
            <a:r>
              <a:rPr lang="ru-RU" dirty="0" err="1" smtClean="0"/>
              <a:t>перетворенню</a:t>
            </a:r>
            <a:r>
              <a:rPr lang="ru-RU" dirty="0" smtClean="0"/>
              <a:t> хімії в науку, яка </a:t>
            </a:r>
            <a:r>
              <a:rPr lang="ru-RU" dirty="0" err="1" smtClean="0"/>
              <a:t>ґрунтується</a:t>
            </a:r>
            <a:r>
              <a:rPr lang="ru-RU" dirty="0" smtClean="0"/>
              <a:t> на </a:t>
            </a:r>
            <a:r>
              <a:rPr lang="ru-RU" dirty="0" err="1" smtClean="0"/>
              <a:t>точних</a:t>
            </a:r>
            <a:r>
              <a:rPr lang="ru-RU" dirty="0" smtClean="0"/>
              <a:t> </a:t>
            </a:r>
            <a:r>
              <a:rPr lang="ru-RU" dirty="0" err="1" smtClean="0"/>
              <a:t>вимірюваннях</a:t>
            </a:r>
            <a:r>
              <a:rPr lang="ru-RU" dirty="0" smtClean="0"/>
              <a:t>. </a:t>
            </a:r>
            <a:r>
              <a:rPr lang="ru-RU" dirty="0" err="1" smtClean="0"/>
              <a:t>Експериментально</a:t>
            </a:r>
            <a:r>
              <a:rPr lang="ru-RU" dirty="0" smtClean="0"/>
              <a:t> </a:t>
            </a:r>
            <a:r>
              <a:rPr lang="ru-RU" dirty="0" err="1" smtClean="0"/>
              <a:t>обґрунтував</a:t>
            </a:r>
            <a:r>
              <a:rPr lang="ru-RU" dirty="0" smtClean="0"/>
              <a:t> </a:t>
            </a:r>
            <a:r>
              <a:rPr lang="ru-RU" dirty="0" err="1" smtClean="0"/>
              <a:t>основний</a:t>
            </a:r>
            <a:r>
              <a:rPr lang="ru-RU" dirty="0" smtClean="0"/>
              <a:t> закон хімії - закон </a:t>
            </a:r>
            <a:r>
              <a:rPr lang="ru-RU" dirty="0" err="1" smtClean="0"/>
              <a:t>збереження</a:t>
            </a:r>
            <a:r>
              <a:rPr lang="ru-RU" dirty="0" smtClean="0"/>
              <a:t> </a:t>
            </a:r>
            <a:r>
              <a:rPr lang="ru-RU" dirty="0" err="1" smtClean="0"/>
              <a:t>маси</a:t>
            </a:r>
            <a:r>
              <a:rPr lang="ru-RU" dirty="0" smtClean="0"/>
              <a:t> речовин; </a:t>
            </a:r>
            <a:r>
              <a:rPr lang="ru-RU" dirty="0" err="1" smtClean="0"/>
              <a:t>визначив</a:t>
            </a:r>
            <a:r>
              <a:rPr lang="ru-RU" dirty="0" smtClean="0"/>
              <a:t> склад </a:t>
            </a:r>
            <a:r>
              <a:rPr lang="ru-RU" dirty="0" err="1" smtClean="0"/>
              <a:t>повітря</a:t>
            </a:r>
            <a:r>
              <a:rPr lang="ru-RU" dirty="0" smtClean="0"/>
              <a:t>; </a:t>
            </a:r>
            <a:r>
              <a:rPr lang="ru-RU" dirty="0" err="1" smtClean="0"/>
              <a:t>вперше</a:t>
            </a:r>
            <a:r>
              <a:rPr lang="ru-RU" dirty="0" smtClean="0"/>
              <a:t> правильно </a:t>
            </a:r>
            <a:r>
              <a:rPr lang="ru-RU" dirty="0" err="1" smtClean="0"/>
              <a:t>пояснював</a:t>
            </a:r>
            <a:r>
              <a:rPr lang="ru-RU" dirty="0" smtClean="0"/>
              <a:t> </a:t>
            </a:r>
            <a:r>
              <a:rPr lang="ru-RU" dirty="0" err="1" smtClean="0"/>
              <a:t>явище</a:t>
            </a:r>
            <a:r>
              <a:rPr lang="ru-RU" dirty="0" smtClean="0"/>
              <a:t> </a:t>
            </a:r>
            <a:r>
              <a:rPr lang="ru-RU" dirty="0" err="1" smtClean="0"/>
              <a:t>горіння</a:t>
            </a:r>
            <a:r>
              <a:rPr lang="ru-RU" dirty="0" smtClean="0"/>
              <a:t> як процес </a:t>
            </a:r>
            <a:r>
              <a:rPr lang="ru-RU" dirty="0" err="1" smtClean="0"/>
              <a:t>сполучення</a:t>
            </a:r>
            <a:r>
              <a:rPr lang="ru-RU" dirty="0" smtClean="0"/>
              <a:t> речовин </a:t>
            </a:r>
            <a:r>
              <a:rPr lang="ru-RU" dirty="0" err="1" smtClean="0"/>
              <a:t>з</a:t>
            </a:r>
            <a:r>
              <a:rPr lang="ru-RU" dirty="0" smtClean="0"/>
              <a:t> киснем, </a:t>
            </a:r>
            <a:r>
              <a:rPr lang="ru-RU" dirty="0" err="1" smtClean="0"/>
              <a:t>довів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процес </a:t>
            </a:r>
            <a:r>
              <a:rPr lang="ru-RU" dirty="0" err="1" smtClean="0"/>
              <a:t>дихання</a:t>
            </a:r>
            <a:r>
              <a:rPr lang="ru-RU" dirty="0" smtClean="0"/>
              <a:t> </a:t>
            </a:r>
            <a:r>
              <a:rPr lang="ru-RU" dirty="0" err="1" smtClean="0"/>
              <a:t>подібний</a:t>
            </a:r>
            <a:r>
              <a:rPr lang="ru-RU" dirty="0" smtClean="0"/>
              <a:t> до </a:t>
            </a:r>
            <a:r>
              <a:rPr lang="ru-RU" dirty="0" err="1" smtClean="0"/>
              <a:t>процесу</a:t>
            </a:r>
            <a:r>
              <a:rPr lang="ru-RU" dirty="0" smtClean="0"/>
              <a:t> </a:t>
            </a:r>
            <a:r>
              <a:rPr lang="ru-RU" dirty="0" err="1" smtClean="0"/>
              <a:t>горіння</a:t>
            </a:r>
            <a:r>
              <a:rPr lang="ru-RU" dirty="0" smtClean="0"/>
              <a:t>. </a:t>
            </a:r>
            <a:r>
              <a:rPr lang="ru-RU" dirty="0" err="1" smtClean="0"/>
              <a:t>Праці</a:t>
            </a:r>
            <a:r>
              <a:rPr lang="ru-RU" dirty="0" smtClean="0"/>
              <a:t> </a:t>
            </a:r>
            <a:r>
              <a:rPr lang="ru-RU" dirty="0" err="1" smtClean="0"/>
              <a:t>сприяли</a:t>
            </a:r>
            <a:r>
              <a:rPr lang="ru-RU" dirty="0" smtClean="0"/>
              <a:t> </a:t>
            </a:r>
            <a:r>
              <a:rPr lang="ru-RU" dirty="0" err="1" smtClean="0"/>
              <a:t>спростуванню</a:t>
            </a:r>
            <a:r>
              <a:rPr lang="ru-RU" dirty="0" smtClean="0"/>
              <a:t> </a:t>
            </a:r>
            <a:r>
              <a:rPr lang="ru-RU" dirty="0" err="1" smtClean="0"/>
              <a:t>гіпотези</a:t>
            </a:r>
            <a:r>
              <a:rPr lang="ru-RU" dirty="0" smtClean="0"/>
              <a:t> </a:t>
            </a:r>
            <a:r>
              <a:rPr lang="ru-RU" dirty="0" err="1" smtClean="0"/>
              <a:t>флогістону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панувала</a:t>
            </a:r>
            <a:r>
              <a:rPr lang="ru-RU" dirty="0" smtClean="0"/>
              <a:t> в </a:t>
            </a:r>
            <a:r>
              <a:rPr lang="ru-RU" dirty="0" err="1" smtClean="0"/>
              <a:t>тогочасній</a:t>
            </a:r>
            <a:r>
              <a:rPr lang="ru-RU" dirty="0" smtClean="0"/>
              <a:t> хімії.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Ж.Б. Дюма (мал. 23.9), </a:t>
            </a:r>
            <a:r>
              <a:rPr lang="ru-RU" dirty="0" err="1" smtClean="0"/>
              <a:t>відзначаючи</a:t>
            </a:r>
            <a:r>
              <a:rPr lang="ru-RU" dirty="0" smtClean="0"/>
              <a:t> заслуги Дж. </a:t>
            </a:r>
            <a:r>
              <a:rPr lang="ru-RU" dirty="0" err="1" smtClean="0"/>
              <a:t>Прістлі</a:t>
            </a:r>
            <a:r>
              <a:rPr lang="ru-RU" dirty="0" smtClean="0"/>
              <a:t> (мал. 39.1) як </a:t>
            </a:r>
            <a:r>
              <a:rPr lang="ru-RU" dirty="0" err="1" smtClean="0"/>
              <a:t>першовідкривача</a:t>
            </a:r>
            <a:r>
              <a:rPr lang="ru-RU" dirty="0" smtClean="0"/>
              <a:t> </a:t>
            </a:r>
            <a:r>
              <a:rPr lang="ru-RU" dirty="0" err="1" smtClean="0"/>
              <a:t>кисню</a:t>
            </a:r>
            <a:r>
              <a:rPr lang="ru-RU" dirty="0" smtClean="0"/>
              <a:t>, </a:t>
            </a:r>
            <a:r>
              <a:rPr lang="ru-RU" dirty="0" err="1" smtClean="0"/>
              <a:t>зауважував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завдяки</a:t>
            </a:r>
            <a:r>
              <a:rPr lang="ru-RU" dirty="0" smtClean="0"/>
              <a:t> </a:t>
            </a:r>
            <a:r>
              <a:rPr lang="ru-RU" dirty="0" err="1" smtClean="0"/>
              <a:t>цим</a:t>
            </a:r>
            <a:r>
              <a:rPr lang="ru-RU" dirty="0" smtClean="0"/>
              <a:t> </a:t>
            </a:r>
            <a:r>
              <a:rPr lang="ru-RU" dirty="0" err="1" smtClean="0"/>
              <a:t>процесам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змінюється</a:t>
            </a:r>
            <a:r>
              <a:rPr lang="ru-RU" dirty="0" smtClean="0"/>
              <a:t> </a:t>
            </a:r>
            <a:r>
              <a:rPr lang="ru-RU" dirty="0" err="1" smtClean="0"/>
              <a:t>поверхня</a:t>
            </a:r>
            <a:r>
              <a:rPr lang="ru-RU" dirty="0" smtClean="0"/>
              <a:t> </a:t>
            </a:r>
            <a:r>
              <a:rPr lang="ru-RU" dirty="0" err="1" smtClean="0"/>
              <a:t>земної</a:t>
            </a:r>
            <a:r>
              <a:rPr lang="ru-RU" dirty="0" smtClean="0"/>
              <a:t> </a:t>
            </a:r>
            <a:r>
              <a:rPr lang="ru-RU" dirty="0" err="1" smtClean="0"/>
              <a:t>кулі</a:t>
            </a:r>
            <a:r>
              <a:rPr lang="ru-RU" dirty="0" smtClean="0"/>
              <a:t>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err="1" smtClean="0"/>
              <a:t>Киснева</a:t>
            </a:r>
            <a:r>
              <a:rPr lang="ru-RU" dirty="0" smtClean="0"/>
              <a:t> </a:t>
            </a:r>
            <a:r>
              <a:rPr lang="ru-RU" dirty="0" err="1" smtClean="0"/>
              <a:t>теорія</a:t>
            </a:r>
            <a:r>
              <a:rPr lang="ru-RU" dirty="0" smtClean="0"/>
              <a:t> стала </a:t>
            </a:r>
            <a:r>
              <a:rPr lang="ru-RU" dirty="0" err="1" smtClean="0"/>
              <a:t>сполучним</a:t>
            </a:r>
            <a:r>
              <a:rPr lang="ru-RU" dirty="0" smtClean="0"/>
              <a:t> </a:t>
            </a:r>
            <a:r>
              <a:rPr lang="ru-RU" dirty="0" err="1" smtClean="0"/>
              <a:t>містком</a:t>
            </a:r>
            <a:r>
              <a:rPr lang="ru-RU" dirty="0" smtClean="0"/>
              <a:t> </a:t>
            </a:r>
            <a:r>
              <a:rPr lang="ru-RU" dirty="0" err="1" smtClean="0"/>
              <a:t>між</a:t>
            </a:r>
            <a:r>
              <a:rPr lang="ru-RU" dirty="0" smtClean="0"/>
              <a:t> живою і неживою природою. І </a:t>
            </a:r>
            <a:r>
              <a:rPr lang="ru-RU" dirty="0" err="1" smtClean="0"/>
              <a:t>дотепер</a:t>
            </a:r>
            <a:r>
              <a:rPr lang="ru-RU" dirty="0" smtClean="0"/>
              <a:t>, за </a:t>
            </a:r>
            <a:r>
              <a:rPr lang="ru-RU" dirty="0" err="1" smtClean="0"/>
              <a:t>образним</a:t>
            </a:r>
            <a:r>
              <a:rPr lang="ru-RU" dirty="0" smtClean="0"/>
              <a:t> </a:t>
            </a:r>
            <a:r>
              <a:rPr lang="ru-RU" dirty="0" err="1" smtClean="0"/>
              <a:t>висловом</a:t>
            </a:r>
            <a:r>
              <a:rPr lang="ru-RU" dirty="0" smtClean="0"/>
              <a:t> Лавуазье, «...</a:t>
            </a:r>
            <a:r>
              <a:rPr lang="ru-RU" dirty="0" err="1" smtClean="0"/>
              <a:t>бродіння</a:t>
            </a:r>
            <a:r>
              <a:rPr lang="ru-RU" dirty="0" smtClean="0"/>
              <a:t>, </a:t>
            </a:r>
            <a:r>
              <a:rPr lang="ru-RU" dirty="0" err="1" smtClean="0"/>
              <a:t>гниття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горіння</a:t>
            </a:r>
            <a:r>
              <a:rPr lang="ru-RU" dirty="0" smtClean="0"/>
              <a:t> </a:t>
            </a:r>
            <a:r>
              <a:rPr lang="ru-RU" dirty="0" err="1" smtClean="0"/>
              <a:t>постійно</a:t>
            </a:r>
            <a:r>
              <a:rPr lang="ru-RU" dirty="0" smtClean="0"/>
              <a:t> </a:t>
            </a:r>
            <a:r>
              <a:rPr lang="ru-RU" dirty="0" err="1" smtClean="0"/>
              <a:t>повертають</a:t>
            </a:r>
            <a:r>
              <a:rPr lang="ru-RU" dirty="0" smtClean="0"/>
              <a:t> </a:t>
            </a:r>
            <a:r>
              <a:rPr lang="ru-RU" dirty="0" err="1" smtClean="0"/>
              <a:t>атмосфері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мінеральному</a:t>
            </a:r>
            <a:r>
              <a:rPr lang="ru-RU" dirty="0" smtClean="0"/>
              <a:t> царству </a:t>
            </a:r>
            <a:r>
              <a:rPr lang="ru-RU" dirty="0" err="1" smtClean="0"/>
              <a:t>ті</a:t>
            </a:r>
            <a:r>
              <a:rPr lang="ru-RU" dirty="0" smtClean="0"/>
              <a:t> </a:t>
            </a:r>
            <a:r>
              <a:rPr lang="ru-RU" dirty="0" err="1" smtClean="0"/>
              <a:t>елементи</a:t>
            </a:r>
            <a:r>
              <a:rPr lang="ru-RU" dirty="0" smtClean="0"/>
              <a:t>, які </a:t>
            </a:r>
            <a:r>
              <a:rPr lang="ru-RU" dirty="0" err="1" smtClean="0"/>
              <a:t>рослини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тварини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нього</a:t>
            </a:r>
            <a:r>
              <a:rPr lang="ru-RU" dirty="0" smtClean="0"/>
              <a:t> </a:t>
            </a:r>
            <a:r>
              <a:rPr lang="ru-RU" dirty="0" err="1" smtClean="0"/>
              <a:t>запозичили</a:t>
            </a:r>
            <a:r>
              <a:rPr lang="ru-RU" dirty="0" smtClean="0"/>
              <a:t>». </a:t>
            </a:r>
            <a:r>
              <a:rPr lang="ru-RU" dirty="0" err="1" smtClean="0"/>
              <a:t>Власне</a:t>
            </a:r>
            <a:r>
              <a:rPr lang="ru-RU" dirty="0" smtClean="0"/>
              <a:t>, Лавуазье </a:t>
            </a:r>
            <a:r>
              <a:rPr lang="ru-RU" dirty="0" err="1" smtClean="0"/>
              <a:t>впритул</a:t>
            </a:r>
            <a:r>
              <a:rPr lang="ru-RU" dirty="0" smtClean="0"/>
              <a:t> </a:t>
            </a:r>
            <a:r>
              <a:rPr lang="ru-RU" dirty="0" err="1" smtClean="0"/>
              <a:t>наблизився</a:t>
            </a:r>
            <a:r>
              <a:rPr lang="ru-RU" dirty="0" smtClean="0"/>
              <a:t> до </a:t>
            </a:r>
            <a:r>
              <a:rPr lang="ru-RU" dirty="0" err="1" smtClean="0"/>
              <a:t>поняття</a:t>
            </a:r>
            <a:r>
              <a:rPr lang="ru-RU" dirty="0" smtClean="0"/>
              <a:t> </a:t>
            </a:r>
            <a:r>
              <a:rPr lang="ru-RU" dirty="0" err="1" smtClean="0"/>
              <a:t>біогеохімічних</a:t>
            </a:r>
            <a:r>
              <a:rPr lang="ru-RU" dirty="0" smtClean="0"/>
              <a:t> </a:t>
            </a:r>
            <a:r>
              <a:rPr lang="ru-RU" dirty="0" err="1" smtClean="0"/>
              <a:t>циклів</a:t>
            </a:r>
            <a:r>
              <a:rPr lang="ru-RU" dirty="0" smtClean="0"/>
              <a:t> хімічних </a:t>
            </a:r>
            <a:r>
              <a:rPr lang="ru-RU" dirty="0" err="1" smtClean="0"/>
              <a:t>елементів</a:t>
            </a:r>
            <a:r>
              <a:rPr lang="ru-RU" dirty="0" smtClean="0"/>
              <a:t> у </a:t>
            </a:r>
            <a:r>
              <a:rPr lang="ru-RU" dirty="0" err="1" smtClean="0"/>
              <a:t>біосфері</a:t>
            </a:r>
            <a:r>
              <a:rPr lang="ru-RU" dirty="0" smtClean="0"/>
              <a:t>. Ю. </a:t>
            </a:r>
            <a:r>
              <a:rPr lang="ru-RU" dirty="0" err="1" smtClean="0"/>
              <a:t>Лібіх</a:t>
            </a:r>
            <a:r>
              <a:rPr lang="ru-RU" dirty="0" smtClean="0"/>
              <a:t> (мал. 39.2), </a:t>
            </a:r>
            <a:r>
              <a:rPr lang="ru-RU" dirty="0" err="1" smtClean="0"/>
              <a:t>застосувавши</a:t>
            </a:r>
            <a:r>
              <a:rPr lang="ru-RU" dirty="0" smtClean="0"/>
              <a:t> </a:t>
            </a:r>
            <a:r>
              <a:rPr lang="ru-RU" dirty="0" err="1" smtClean="0"/>
              <a:t>ці</a:t>
            </a:r>
            <a:r>
              <a:rPr lang="ru-RU" dirty="0" smtClean="0"/>
              <a:t> </a:t>
            </a:r>
            <a:r>
              <a:rPr lang="ru-RU" dirty="0" err="1" smtClean="0"/>
              <a:t>уявлення</a:t>
            </a:r>
            <a:r>
              <a:rPr lang="ru-RU" dirty="0" smtClean="0"/>
              <a:t> до </a:t>
            </a:r>
            <a:r>
              <a:rPr lang="ru-RU" dirty="0" err="1" smtClean="0"/>
              <a:t>сільського</a:t>
            </a:r>
            <a:r>
              <a:rPr lang="ru-RU" dirty="0" smtClean="0"/>
              <a:t> </a:t>
            </a:r>
            <a:r>
              <a:rPr lang="ru-RU" dirty="0" err="1" smtClean="0"/>
              <a:t>господарства</a:t>
            </a:r>
            <a:r>
              <a:rPr lang="ru-RU" dirty="0" smtClean="0"/>
              <a:t>, заклав таким чином </a:t>
            </a:r>
            <a:r>
              <a:rPr lang="ru-RU" dirty="0" err="1" smtClean="0"/>
              <a:t>наукові</a:t>
            </a:r>
            <a:r>
              <a:rPr lang="ru-RU" dirty="0" smtClean="0"/>
              <a:t> </a:t>
            </a:r>
            <a:r>
              <a:rPr lang="ru-RU" dirty="0" err="1" smtClean="0"/>
              <a:t>основи</a:t>
            </a:r>
            <a:r>
              <a:rPr lang="ru-RU" dirty="0" smtClean="0"/>
              <a:t> </a:t>
            </a:r>
            <a:r>
              <a:rPr lang="ru-RU" dirty="0" err="1" smtClean="0"/>
              <a:t>агрохімії</a:t>
            </a:r>
            <a:r>
              <a:rPr lang="ru-RU" dirty="0" smtClean="0"/>
              <a:t>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Джерело </a:t>
            </a:r>
            <a:r>
              <a:rPr lang="uk-UA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інформації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r>
              <a:rPr lang="uk-UA" smtClean="0"/>
              <a:t>Інтернет: </a:t>
            </a:r>
            <a:r>
              <a:rPr lang="en-US" smtClean="0"/>
              <a:t>yandex.ru</a:t>
            </a:r>
          </a:p>
          <a:p>
            <a:r>
              <a:rPr lang="en-US" smtClean="0"/>
              <a:t>                 google.ru</a:t>
            </a:r>
            <a:endParaRPr lang="ru-RU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Зміст: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r>
              <a:rPr lang="uk-UA" smtClean="0"/>
              <a:t>Значення хімічних процесів у природі</a:t>
            </a:r>
          </a:p>
          <a:p>
            <a:r>
              <a:rPr lang="uk-UA" smtClean="0"/>
              <a:t>Колообіг Оксигену  </a:t>
            </a:r>
          </a:p>
          <a:p>
            <a:r>
              <a:rPr lang="uk-UA" smtClean="0"/>
              <a:t>Колообіг Карбону у природі</a:t>
            </a:r>
          </a:p>
          <a:p>
            <a:r>
              <a:rPr lang="uk-UA" smtClean="0"/>
              <a:t>Дослідження Вернадськ</a:t>
            </a:r>
            <a:r>
              <a:rPr lang="uk-UA" smtClean="0">
                <a:latin typeface="Arial" charset="0"/>
              </a:rPr>
              <a:t>ого</a:t>
            </a:r>
            <a:r>
              <a:rPr lang="uk-UA" smtClean="0"/>
              <a:t> В. І.</a:t>
            </a:r>
          </a:p>
          <a:p>
            <a:r>
              <a:rPr lang="uk-UA" smtClean="0"/>
              <a:t>Перевір свої знання</a:t>
            </a:r>
          </a:p>
          <a:p>
            <a:r>
              <a:rPr lang="uk-UA" smtClean="0"/>
              <a:t>Джерела інформації </a:t>
            </a:r>
          </a:p>
          <a:p>
            <a:endParaRPr lang="uk-UA" smtClean="0"/>
          </a:p>
          <a:p>
            <a:endParaRPr lang="uk-UA" smtClean="0"/>
          </a:p>
          <a:p>
            <a:endParaRPr lang="ru-RU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1200" y="145256"/>
            <a:ext cx="8229600" cy="1399033"/>
          </a:xfrm>
        </p:spPr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Значення хімічних процесів у природі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>
            <a:normAutofit fontScale="625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• </a:t>
            </a:r>
            <a:r>
              <a:rPr lang="ru-RU" i="1" dirty="0" smtClean="0"/>
              <a:t>Значения хімічних процесів у природі</a:t>
            </a:r>
            <a:r>
              <a:rPr lang="ru-RU" dirty="0" smtClean="0"/>
              <a:t> неможливо осягнути повною мірою без розуміння змісту двох найважливіших понять хімії - </a:t>
            </a:r>
            <a:r>
              <a:rPr lang="ru-RU" dirty="0" err="1" smtClean="0"/>
              <a:t>речовина</a:t>
            </a:r>
            <a:r>
              <a:rPr lang="ru-RU" dirty="0" smtClean="0"/>
              <a:t> і </a:t>
            </a:r>
            <a:r>
              <a:rPr lang="ru-RU" dirty="0" err="1" smtClean="0"/>
              <a:t>хімічна</a:t>
            </a:r>
            <a:r>
              <a:rPr lang="ru-RU" dirty="0" smtClean="0"/>
              <a:t> </a:t>
            </a:r>
            <a:r>
              <a:rPr lang="ru-RU" dirty="0" err="1" smtClean="0"/>
              <a:t>реакція</a:t>
            </a:r>
            <a:r>
              <a:rPr lang="ru-RU" dirty="0" smtClean="0"/>
              <a:t>. </a:t>
            </a:r>
            <a:r>
              <a:rPr lang="ru-RU" dirty="0" err="1" smtClean="0"/>
              <a:t>Адже</a:t>
            </a:r>
            <a:r>
              <a:rPr lang="ru-RU" dirty="0" smtClean="0"/>
              <a:t> природні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синтетичні</a:t>
            </a:r>
            <a:r>
              <a:rPr lang="ru-RU" dirty="0" smtClean="0"/>
              <a:t> </a:t>
            </a:r>
            <a:r>
              <a:rPr lang="ru-RU" dirty="0" err="1" smtClean="0"/>
              <a:t>органічні</a:t>
            </a:r>
            <a:r>
              <a:rPr lang="ru-RU" dirty="0" smtClean="0"/>
              <a:t> та </a:t>
            </a:r>
            <a:r>
              <a:rPr lang="ru-RU" dirty="0" err="1" smtClean="0"/>
              <a:t>неорганічні</a:t>
            </a:r>
            <a:r>
              <a:rPr lang="ru-RU" dirty="0" smtClean="0"/>
              <a:t> </a:t>
            </a:r>
            <a:r>
              <a:rPr lang="ru-RU" dirty="0" err="1" smtClean="0"/>
              <a:t>речовини</a:t>
            </a:r>
            <a:r>
              <a:rPr lang="ru-RU" dirty="0" smtClean="0"/>
              <a:t> - </a:t>
            </a:r>
            <a:r>
              <a:rPr lang="ru-RU" dirty="0" err="1" smtClean="0"/>
              <a:t>будівельний</a:t>
            </a:r>
            <a:r>
              <a:rPr lang="ru-RU" dirty="0" smtClean="0"/>
              <a:t> </a:t>
            </a:r>
            <a:r>
              <a:rPr lang="ru-RU" dirty="0" err="1" smtClean="0"/>
              <a:t>матеріал</a:t>
            </a:r>
            <a:r>
              <a:rPr lang="ru-RU" dirty="0" smtClean="0"/>
              <a:t>,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якого</a:t>
            </a:r>
            <a:r>
              <a:rPr lang="ru-RU" dirty="0" smtClean="0"/>
              <a:t> створено </a:t>
            </a:r>
            <a:r>
              <a:rPr lang="ru-RU" dirty="0" err="1" smtClean="0"/>
              <a:t>навколишній</a:t>
            </a:r>
            <a:r>
              <a:rPr lang="ru-RU" dirty="0" smtClean="0"/>
              <a:t> </a:t>
            </a:r>
            <a:r>
              <a:rPr lang="ru-RU" dirty="0" err="1" smtClean="0"/>
              <a:t>дивосвіт</a:t>
            </a:r>
            <a:r>
              <a:rPr lang="ru-RU" dirty="0" smtClean="0"/>
              <a:t> у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величі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мінливому</a:t>
            </a:r>
            <a:r>
              <a:rPr lang="ru-RU" dirty="0" smtClean="0"/>
              <a:t> </a:t>
            </a:r>
            <a:r>
              <a:rPr lang="ru-RU" dirty="0" err="1" smtClean="0"/>
              <a:t>розмаїтті</a:t>
            </a:r>
            <a:r>
              <a:rPr lang="ru-RU" dirty="0" smtClean="0"/>
              <a:t>. </a:t>
            </a:r>
            <a:r>
              <a:rPr lang="ru-RU" dirty="0" err="1" smtClean="0"/>
              <a:t>Щосекунди</a:t>
            </a:r>
            <a:r>
              <a:rPr lang="ru-RU" dirty="0" smtClean="0"/>
              <a:t> і </a:t>
            </a:r>
            <a:r>
              <a:rPr lang="ru-RU" dirty="0" err="1" smtClean="0"/>
              <a:t>навіть</a:t>
            </a:r>
            <a:r>
              <a:rPr lang="ru-RU" dirty="0" smtClean="0"/>
              <a:t> за </a:t>
            </a:r>
            <a:r>
              <a:rPr lang="ru-RU" dirty="0" err="1" smtClean="0"/>
              <a:t>менші</a:t>
            </a:r>
            <a:r>
              <a:rPr lang="ru-RU" dirty="0" smtClean="0"/>
              <a:t> </a:t>
            </a:r>
            <a:r>
              <a:rPr lang="ru-RU" dirty="0" err="1" smtClean="0"/>
              <a:t>проміжки</a:t>
            </a:r>
            <a:r>
              <a:rPr lang="ru-RU" dirty="0" smtClean="0"/>
              <a:t> часу </a:t>
            </a:r>
            <a:r>
              <a:rPr lang="ru-RU" dirty="0" err="1" smtClean="0"/>
              <a:t>відбувається</a:t>
            </a:r>
            <a:r>
              <a:rPr lang="ru-RU" dirty="0" smtClean="0"/>
              <a:t> </a:t>
            </a:r>
            <a:r>
              <a:rPr lang="ru-RU" dirty="0" err="1" smtClean="0"/>
              <a:t>безліч</a:t>
            </a:r>
            <a:r>
              <a:rPr lang="ru-RU" dirty="0" smtClean="0"/>
              <a:t> хімічних </a:t>
            </a:r>
            <a:r>
              <a:rPr lang="ru-RU" dirty="0" err="1" smtClean="0"/>
              <a:t>реакцій</a:t>
            </a:r>
            <a:r>
              <a:rPr lang="ru-RU" dirty="0" smtClean="0"/>
              <a:t>, </a:t>
            </a:r>
            <a:r>
              <a:rPr lang="ru-RU" dirty="0" err="1" smtClean="0"/>
              <a:t>унаслідок</a:t>
            </a:r>
            <a:r>
              <a:rPr lang="ru-RU" dirty="0" smtClean="0"/>
              <a:t> яких </a:t>
            </a:r>
            <a:r>
              <a:rPr lang="ru-RU" dirty="0" err="1" smtClean="0"/>
              <a:t>одні</a:t>
            </a:r>
            <a:r>
              <a:rPr lang="ru-RU" dirty="0" smtClean="0"/>
              <a:t> </a:t>
            </a:r>
            <a:r>
              <a:rPr lang="ru-RU" dirty="0" err="1" smtClean="0"/>
              <a:t>речовини</a:t>
            </a:r>
            <a:r>
              <a:rPr lang="ru-RU" dirty="0" smtClean="0"/>
              <a:t> </a:t>
            </a:r>
            <a:r>
              <a:rPr lang="ru-RU" dirty="0" err="1" smtClean="0"/>
              <a:t>перетворюються</a:t>
            </a:r>
            <a:r>
              <a:rPr lang="ru-RU" dirty="0" smtClean="0"/>
              <a:t> на </a:t>
            </a:r>
            <a:r>
              <a:rPr lang="ru-RU" dirty="0" err="1" smtClean="0"/>
              <a:t>інші</a:t>
            </a:r>
            <a:r>
              <a:rPr lang="ru-RU" dirty="0" smtClean="0"/>
              <a:t>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err="1" smtClean="0"/>
              <a:t>Хімічну</a:t>
            </a:r>
            <a:r>
              <a:rPr lang="ru-RU" dirty="0" smtClean="0"/>
              <a:t> природу </a:t>
            </a:r>
            <a:r>
              <a:rPr lang="ru-RU" dirty="0" err="1" smtClean="0"/>
              <a:t>мають</a:t>
            </a:r>
            <a:r>
              <a:rPr lang="ru-RU" dirty="0" smtClean="0"/>
              <a:t> і </a:t>
            </a:r>
            <a:r>
              <a:rPr lang="ru-RU" dirty="0" err="1" smtClean="0"/>
              <a:t>надзвичайно</a:t>
            </a:r>
            <a:r>
              <a:rPr lang="ru-RU" dirty="0" smtClean="0"/>
              <a:t> </a:t>
            </a:r>
            <a:r>
              <a:rPr lang="ru-RU" dirty="0" err="1" smtClean="0"/>
              <a:t>важливі</a:t>
            </a:r>
            <a:r>
              <a:rPr lang="ru-RU" dirty="0" smtClean="0"/>
              <a:t> процеси, які </a:t>
            </a:r>
            <a:r>
              <a:rPr lang="ru-RU" dirty="0" err="1" smtClean="0"/>
              <a:t>істотно</a:t>
            </a:r>
            <a:r>
              <a:rPr lang="ru-RU" dirty="0" smtClean="0"/>
              <a:t> </a:t>
            </a:r>
            <a:r>
              <a:rPr lang="ru-RU" dirty="0" err="1" smtClean="0"/>
              <a:t>впливають</a:t>
            </a:r>
            <a:r>
              <a:rPr lang="ru-RU" dirty="0" smtClean="0"/>
              <a:t> на </a:t>
            </a:r>
            <a:r>
              <a:rPr lang="ru-RU" dirty="0" err="1" smtClean="0"/>
              <a:t>властивості</a:t>
            </a:r>
            <a:r>
              <a:rPr lang="ru-RU" dirty="0" smtClean="0"/>
              <a:t> навколишнього </a:t>
            </a:r>
            <a:r>
              <a:rPr lang="ru-RU" dirty="0" err="1" smtClean="0"/>
              <a:t>світу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способи</a:t>
            </a:r>
            <a:r>
              <a:rPr lang="ru-RU" dirty="0" smtClean="0"/>
              <a:t> і </a:t>
            </a:r>
            <a:r>
              <a:rPr lang="ru-RU" dirty="0" err="1" smtClean="0"/>
              <a:t>форми</a:t>
            </a:r>
            <a:r>
              <a:rPr lang="ru-RU" dirty="0" smtClean="0"/>
              <a:t> </a:t>
            </a:r>
            <a:r>
              <a:rPr lang="ru-RU" dirty="0" err="1" smtClean="0"/>
              <a:t>співіснування</a:t>
            </a:r>
            <a:r>
              <a:rPr lang="ru-RU" dirty="0" smtClean="0"/>
              <a:t> живого та неживого на </a:t>
            </a:r>
            <a:r>
              <a:rPr lang="ru-RU" dirty="0" err="1" smtClean="0"/>
              <a:t>планеті</a:t>
            </a:r>
            <a:r>
              <a:rPr lang="ru-RU" dirty="0" smtClean="0"/>
              <a:t> Земля - це </a:t>
            </a:r>
            <a:r>
              <a:rPr lang="ru-RU" dirty="0" err="1" smtClean="0"/>
              <a:t>горіння</a:t>
            </a:r>
            <a:r>
              <a:rPr lang="ru-RU" dirty="0" smtClean="0"/>
              <a:t>, </a:t>
            </a:r>
            <a:r>
              <a:rPr lang="ru-RU" dirty="0" err="1" smtClean="0"/>
              <a:t>дихання</a:t>
            </a:r>
            <a:r>
              <a:rPr lang="ru-RU" dirty="0" smtClean="0"/>
              <a:t>, фотосинтез. </a:t>
            </a:r>
            <a:r>
              <a:rPr lang="ru-RU" dirty="0" err="1" smtClean="0"/>
              <a:t>Пригадайте</a:t>
            </a:r>
            <a:r>
              <a:rPr lang="ru-RU" dirty="0" smtClean="0"/>
              <a:t>, про них </a:t>
            </a:r>
            <a:r>
              <a:rPr lang="ru-RU" dirty="0" err="1" smtClean="0"/>
              <a:t>ішлося</a:t>
            </a:r>
            <a:r>
              <a:rPr lang="ru-RU" dirty="0" smtClean="0"/>
              <a:t> на уроках </a:t>
            </a:r>
            <a:r>
              <a:rPr lang="ru-RU" dirty="0" err="1" smtClean="0"/>
              <a:t>природознавства</a:t>
            </a:r>
            <a:r>
              <a:rPr lang="ru-RU" dirty="0" smtClean="0"/>
              <a:t>, </a:t>
            </a:r>
            <a:r>
              <a:rPr lang="ru-RU" dirty="0" err="1" smtClean="0"/>
              <a:t>фізики</a:t>
            </a:r>
            <a:r>
              <a:rPr lang="ru-RU" dirty="0" smtClean="0"/>
              <a:t>, хімії, </a:t>
            </a:r>
            <a:r>
              <a:rPr lang="ru-RU" dirty="0" err="1" smtClean="0"/>
              <a:t>біології</a:t>
            </a:r>
            <a:r>
              <a:rPr lang="ru-RU" dirty="0" smtClean="0"/>
              <a:t>, </a:t>
            </a:r>
            <a:r>
              <a:rPr lang="ru-RU" dirty="0" err="1" smtClean="0"/>
              <a:t>географії</a:t>
            </a:r>
            <a:r>
              <a:rPr lang="ru-RU" dirty="0" smtClean="0"/>
              <a:t> </a:t>
            </a:r>
            <a:r>
              <a:rPr lang="ru-RU" dirty="0" err="1" smtClean="0"/>
              <a:t>тощо</a:t>
            </a:r>
            <a:r>
              <a:rPr lang="ru-RU" dirty="0" smtClean="0"/>
              <a:t>. З </a:t>
            </a:r>
            <a:r>
              <a:rPr lang="ru-RU" dirty="0" err="1" smtClean="0"/>
              <a:t>їхнім</a:t>
            </a:r>
            <a:r>
              <a:rPr lang="ru-RU" dirty="0" smtClean="0"/>
              <a:t> </a:t>
            </a:r>
            <a:r>
              <a:rPr lang="ru-RU" dirty="0" err="1" smtClean="0"/>
              <a:t>перебігом</a:t>
            </a:r>
            <a:r>
              <a:rPr lang="ru-RU" dirty="0" smtClean="0"/>
              <a:t> </a:t>
            </a:r>
            <a:r>
              <a:rPr lang="ru-RU" dirty="0" err="1" smtClean="0"/>
              <a:t>тісно</a:t>
            </a:r>
            <a:r>
              <a:rPr lang="ru-RU" dirty="0" smtClean="0"/>
              <a:t> </a:t>
            </a:r>
            <a:r>
              <a:rPr lang="ru-RU" dirty="0" err="1" smtClean="0"/>
              <a:t>пов'язані</a:t>
            </a:r>
            <a:r>
              <a:rPr lang="ru-RU" dirty="0" smtClean="0"/>
              <a:t> </a:t>
            </a:r>
            <a:r>
              <a:rPr lang="ru-RU" dirty="0" err="1" smtClean="0"/>
              <a:t>біогеохімічні</a:t>
            </a:r>
            <a:r>
              <a:rPr lang="ru-RU" dirty="0" smtClean="0"/>
              <a:t> процеси. </a:t>
            </a:r>
            <a:r>
              <a:rPr lang="ru-RU" dirty="0" err="1" smtClean="0"/>
              <a:t>характерні</a:t>
            </a:r>
            <a:r>
              <a:rPr lang="ru-RU" dirty="0" smtClean="0"/>
              <a:t> для </a:t>
            </a:r>
            <a:r>
              <a:rPr lang="ru-RU" dirty="0" err="1" smtClean="0"/>
              <a:t>біосфери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зумовлені</a:t>
            </a:r>
            <a:r>
              <a:rPr lang="ru-RU" dirty="0" smtClean="0"/>
              <a:t> діяльністю </a:t>
            </a:r>
            <a:r>
              <a:rPr lang="ru-RU" dirty="0" err="1" smtClean="0"/>
              <a:t>організмів</a:t>
            </a:r>
            <a:r>
              <a:rPr lang="ru-RU" dirty="0" smtClean="0"/>
              <a:t>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Колообіг Оксигену 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>
            <a:normAutofit fontScale="77500" lnSpcReduction="20000"/>
          </a:bodyPr>
          <a:lstStyle/>
          <a:p>
            <a:pPr marL="822960" lvl="1" fontAlgn="auto">
              <a:spcAft>
                <a:spcPts val="0"/>
              </a:spcAft>
              <a:buFont typeface="Verdana"/>
              <a:buChar char="›"/>
              <a:defRPr/>
            </a:pPr>
            <a:r>
              <a:rPr lang="ru-RU" dirty="0" smtClean="0"/>
              <a:t>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200" i="1" dirty="0" err="1" smtClean="0"/>
              <a:t>Колообіги</a:t>
            </a:r>
            <a:r>
              <a:rPr lang="ru-RU" sz="2200" i="1" dirty="0" smtClean="0"/>
              <a:t> Оксигену </a:t>
            </a:r>
            <a:r>
              <a:rPr lang="ru-RU" sz="2200" i="1" dirty="0" err="1" smtClean="0"/>
              <a:t>й</a:t>
            </a:r>
            <a:r>
              <a:rPr lang="ru-RU" sz="2200" i="1" dirty="0" smtClean="0"/>
              <a:t> Карбону</a:t>
            </a:r>
            <a:r>
              <a:rPr lang="ru-RU" sz="2200" dirty="0" smtClean="0"/>
              <a:t> - </a:t>
            </a:r>
            <a:r>
              <a:rPr lang="ru-RU" sz="2200" dirty="0" err="1" smtClean="0"/>
              <a:t>планетарні</a:t>
            </a:r>
            <a:r>
              <a:rPr lang="ru-RU" sz="2200" dirty="0" smtClean="0"/>
              <a:t> процеси, </a:t>
            </a:r>
            <a:r>
              <a:rPr lang="ru-RU" sz="2200" dirty="0" err="1" smtClean="0"/>
              <a:t>важливими</a:t>
            </a:r>
            <a:r>
              <a:rPr lang="ru-RU" sz="2200" dirty="0" smtClean="0"/>
              <a:t> ланками яких </a:t>
            </a:r>
            <a:r>
              <a:rPr lang="ru-RU" sz="2200" dirty="0" err="1" smtClean="0"/>
              <a:t>є</a:t>
            </a:r>
            <a:r>
              <a:rPr lang="ru-RU" sz="2200" dirty="0" smtClean="0"/>
              <a:t> </a:t>
            </a:r>
            <a:r>
              <a:rPr lang="ru-RU" sz="2200" dirty="0" err="1" smtClean="0"/>
              <a:t>горіння</a:t>
            </a:r>
            <a:r>
              <a:rPr lang="ru-RU" sz="2200" dirty="0" smtClean="0"/>
              <a:t>, </a:t>
            </a:r>
            <a:r>
              <a:rPr lang="ru-RU" sz="2200" dirty="0" err="1" smtClean="0"/>
              <a:t>дихання</a:t>
            </a:r>
            <a:r>
              <a:rPr lang="ru-RU" sz="2200" dirty="0" smtClean="0"/>
              <a:t>, фотосинтез. </a:t>
            </a:r>
            <a:r>
              <a:rPr lang="ru-RU" sz="2200" dirty="0" err="1" smtClean="0"/>
              <a:t>Спрощено</a:t>
            </a:r>
            <a:r>
              <a:rPr lang="ru-RU" sz="2200" dirty="0" smtClean="0"/>
              <a:t> </a:t>
            </a:r>
            <a:r>
              <a:rPr lang="ru-RU" sz="2200" dirty="0" err="1" smtClean="0"/>
              <a:t>колообіг</a:t>
            </a:r>
            <a:r>
              <a:rPr lang="ru-RU" sz="2200" dirty="0" smtClean="0"/>
              <a:t> Оксигену в природі </a:t>
            </a:r>
            <a:r>
              <a:rPr lang="ru-RU" sz="2200" dirty="0" err="1" smtClean="0"/>
              <a:t>можна</a:t>
            </a:r>
            <a:r>
              <a:rPr lang="ru-RU" sz="2200" dirty="0" smtClean="0"/>
              <a:t> </a:t>
            </a:r>
            <a:r>
              <a:rPr lang="ru-RU" sz="2200" dirty="0" err="1" smtClean="0"/>
              <a:t>описати</a:t>
            </a:r>
            <a:r>
              <a:rPr lang="ru-RU" sz="2200" dirty="0" smtClean="0"/>
              <a:t> як </a:t>
            </a:r>
            <a:r>
              <a:rPr lang="ru-RU" sz="2200" dirty="0" err="1" smtClean="0"/>
              <a:t>процес</a:t>
            </a:r>
            <a:r>
              <a:rPr lang="ru-RU" sz="2200" dirty="0" smtClean="0"/>
              <a:t> </a:t>
            </a:r>
            <a:r>
              <a:rPr lang="ru-RU" sz="2200" dirty="0" err="1" smtClean="0"/>
              <a:t>утворення</a:t>
            </a:r>
            <a:r>
              <a:rPr lang="ru-RU" sz="2200" dirty="0" smtClean="0"/>
              <a:t> </a:t>
            </a:r>
            <a:r>
              <a:rPr lang="ru-RU" sz="2200" dirty="0" err="1" smtClean="0"/>
              <a:t>кисню</a:t>
            </a:r>
            <a:r>
              <a:rPr lang="ru-RU" sz="2200" dirty="0" smtClean="0"/>
              <a:t> в </a:t>
            </a:r>
            <a:r>
              <a:rPr lang="ru-RU" sz="2200" dirty="0" err="1" smtClean="0"/>
              <a:t>результаті</a:t>
            </a:r>
            <a:r>
              <a:rPr lang="ru-RU" sz="2200" dirty="0" smtClean="0"/>
              <a:t> фотосинтезу </a:t>
            </a:r>
            <a:r>
              <a:rPr lang="ru-RU" sz="2200" dirty="0" err="1" smtClean="0"/>
              <a:t>рослин</a:t>
            </a:r>
            <a:r>
              <a:rPr lang="ru-RU" sz="2200" dirty="0" smtClean="0"/>
              <a:t> і </a:t>
            </a:r>
            <a:r>
              <a:rPr lang="ru-RU" sz="2200" dirty="0" err="1" smtClean="0"/>
              <a:t>споживання</a:t>
            </a:r>
            <a:r>
              <a:rPr lang="ru-RU" sz="2200" dirty="0" smtClean="0"/>
              <a:t> </a:t>
            </a:r>
            <a:r>
              <a:rPr lang="ru-RU" sz="2200" dirty="0" err="1" smtClean="0"/>
              <a:t>його</a:t>
            </a:r>
            <a:r>
              <a:rPr lang="ru-RU" sz="2200" dirty="0" smtClean="0"/>
              <a:t> </a:t>
            </a:r>
            <a:r>
              <a:rPr lang="ru-RU" sz="2200" dirty="0" err="1" smtClean="0"/>
              <a:t>під</a:t>
            </a:r>
            <a:r>
              <a:rPr lang="ru-RU" sz="2200" dirty="0" smtClean="0"/>
              <a:t> час </a:t>
            </a:r>
            <a:r>
              <a:rPr lang="ru-RU" sz="2200" dirty="0" err="1" smtClean="0"/>
              <a:t>дихання</a:t>
            </a:r>
            <a:r>
              <a:rPr lang="ru-RU" sz="2200" dirty="0" smtClean="0"/>
              <a:t>, у </a:t>
            </a:r>
            <a:r>
              <a:rPr lang="ru-RU" sz="2200" dirty="0" err="1" smtClean="0"/>
              <a:t>реакціях</a:t>
            </a:r>
            <a:r>
              <a:rPr lang="ru-RU" sz="2200" dirty="0" smtClean="0"/>
              <a:t> </a:t>
            </a:r>
            <a:r>
              <a:rPr lang="ru-RU" sz="2200" dirty="0" err="1" smtClean="0"/>
              <a:t>окиснення</a:t>
            </a:r>
            <a:r>
              <a:rPr lang="ru-RU" sz="2200" dirty="0" smtClean="0"/>
              <a:t> </a:t>
            </a:r>
            <a:r>
              <a:rPr lang="ru-RU" sz="2200" dirty="0" err="1" smtClean="0"/>
              <a:t>й</a:t>
            </a:r>
            <a:r>
              <a:rPr lang="ru-RU" sz="2200" dirty="0" smtClean="0"/>
              <a:t> </a:t>
            </a:r>
            <a:r>
              <a:rPr lang="ru-RU" sz="2200" dirty="0" err="1" smtClean="0"/>
              <a:t>горіння</a:t>
            </a:r>
            <a:r>
              <a:rPr lang="ru-RU" sz="2200" dirty="0" smtClean="0"/>
              <a:t>. Колообіг Оксигену </a:t>
            </a:r>
            <a:r>
              <a:rPr lang="ru-RU" sz="2200" dirty="0" err="1" smtClean="0"/>
              <a:t>пов'язує</a:t>
            </a:r>
            <a:r>
              <a:rPr lang="ru-RU" sz="2200" dirty="0" smtClean="0"/>
              <a:t> атмосфер </a:t>
            </a:r>
            <a:r>
              <a:rPr lang="ru-RU" sz="2200" dirty="0" err="1" smtClean="0"/>
              <a:t>й</a:t>
            </a:r>
            <a:r>
              <a:rPr lang="ru-RU" sz="2200" dirty="0" smtClean="0"/>
              <a:t>  </a:t>
            </a:r>
            <a:r>
              <a:rPr lang="ru-RU" sz="2200" dirty="0" err="1" smtClean="0"/>
              <a:t>гідросферу</a:t>
            </a:r>
            <a:r>
              <a:rPr lang="ru-RU" sz="2200" dirty="0" smtClean="0"/>
              <a:t> </a:t>
            </a:r>
            <a:r>
              <a:rPr lang="ru-RU" sz="2200" dirty="0" err="1" smtClean="0"/>
              <a:t>із</a:t>
            </a:r>
            <a:r>
              <a:rPr lang="ru-RU" sz="2200" dirty="0" smtClean="0"/>
              <a:t> земною корою. </a:t>
            </a:r>
            <a:r>
              <a:rPr lang="ru-RU" sz="2200" dirty="0" err="1" smtClean="0"/>
              <a:t>Ключові</a:t>
            </a:r>
            <a:r>
              <a:rPr lang="ru-RU" sz="2200" dirty="0" smtClean="0"/>
              <a:t> ланки </a:t>
            </a:r>
            <a:r>
              <a:rPr lang="ru-RU" sz="2200" dirty="0" err="1" smtClean="0"/>
              <a:t>колообігу</a:t>
            </a:r>
            <a:r>
              <a:rPr lang="ru-RU" sz="2200" dirty="0" smtClean="0"/>
              <a:t> Оксигену (мал. 39.4) </a:t>
            </a:r>
            <a:r>
              <a:rPr lang="ru-RU" sz="2200" dirty="0" err="1" smtClean="0"/>
              <a:t>такі</a:t>
            </a:r>
            <a:r>
              <a:rPr lang="ru-RU" sz="2200" dirty="0" smtClean="0"/>
              <a:t>: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200" dirty="0" smtClean="0"/>
              <a:t>• </a:t>
            </a:r>
            <a:r>
              <a:rPr lang="ru-RU" sz="2200" dirty="0" err="1" smtClean="0"/>
              <a:t>утворення</a:t>
            </a:r>
            <a:r>
              <a:rPr lang="ru-RU" sz="2200" dirty="0" smtClean="0"/>
              <a:t> </a:t>
            </a:r>
            <a:r>
              <a:rPr lang="ru-RU" sz="2200" dirty="0" err="1" smtClean="0"/>
              <a:t>кисню</a:t>
            </a:r>
            <a:r>
              <a:rPr lang="ru-RU" sz="2200" dirty="0" smtClean="0"/>
              <a:t> </a:t>
            </a:r>
            <a:r>
              <a:rPr lang="ru-RU" sz="2200" dirty="0" err="1" smtClean="0"/>
              <a:t>з</a:t>
            </a:r>
            <a:r>
              <a:rPr lang="ru-RU" sz="2200" dirty="0" smtClean="0"/>
              <a:t> води і </a:t>
            </a:r>
            <a:r>
              <a:rPr lang="ru-RU" sz="2200" dirty="0" err="1" smtClean="0"/>
              <a:t>вуглекислого</a:t>
            </a:r>
            <a:r>
              <a:rPr lang="ru-RU" sz="2200" dirty="0" smtClean="0"/>
              <a:t> газу </a:t>
            </a:r>
            <a:r>
              <a:rPr lang="ru-RU" sz="2200" dirty="0" err="1" smtClean="0"/>
              <a:t>під</a:t>
            </a:r>
            <a:r>
              <a:rPr lang="ru-RU" sz="2200" dirty="0" smtClean="0"/>
              <a:t> час фотосинтезу в </a:t>
            </a:r>
            <a:r>
              <a:rPr lang="ru-RU" sz="2200" dirty="0" err="1" smtClean="0"/>
              <a:t>зелених</a:t>
            </a:r>
            <a:r>
              <a:rPr lang="ru-RU" sz="2200" dirty="0" smtClean="0"/>
              <a:t> </a:t>
            </a:r>
            <a:r>
              <a:rPr lang="ru-RU" sz="2200" dirty="0" err="1" smtClean="0"/>
              <a:t>рослинах</a:t>
            </a:r>
            <a:r>
              <a:rPr lang="ru-RU" sz="2200" dirty="0" smtClean="0"/>
              <a:t>;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200" dirty="0" smtClean="0"/>
              <a:t>• </a:t>
            </a:r>
            <a:r>
              <a:rPr lang="ru-RU" sz="2200" dirty="0" err="1" smtClean="0"/>
              <a:t>утворення</a:t>
            </a:r>
            <a:r>
              <a:rPr lang="ru-RU" sz="2200" dirty="0" smtClean="0"/>
              <a:t> </a:t>
            </a:r>
            <a:r>
              <a:rPr lang="ru-RU" sz="2200" dirty="0" err="1" smtClean="0"/>
              <a:t>кисню</a:t>
            </a:r>
            <a:r>
              <a:rPr lang="ru-RU" sz="2200" dirty="0" smtClean="0"/>
              <a:t> </a:t>
            </a:r>
            <a:r>
              <a:rPr lang="ru-RU" sz="2200" dirty="0" err="1" smtClean="0"/>
              <a:t>внаслідок</a:t>
            </a:r>
            <a:r>
              <a:rPr lang="ru-RU" sz="2200" dirty="0" smtClean="0"/>
              <a:t> </a:t>
            </a:r>
            <a:r>
              <a:rPr lang="ru-RU" sz="2200" dirty="0" err="1" smtClean="0"/>
              <a:t>розкладання</a:t>
            </a:r>
            <a:r>
              <a:rPr lang="ru-RU" sz="2200" dirty="0" smtClean="0"/>
              <a:t> </a:t>
            </a:r>
            <a:r>
              <a:rPr lang="ru-RU" sz="2200" dirty="0" err="1" smtClean="0"/>
              <a:t>водяної</a:t>
            </a:r>
            <a:r>
              <a:rPr lang="ru-RU" sz="2200" dirty="0" smtClean="0"/>
              <a:t> пари у </a:t>
            </a:r>
            <a:r>
              <a:rPr lang="ru-RU" sz="2200" dirty="0" err="1" smtClean="0"/>
              <a:t>верхніх</a:t>
            </a:r>
            <a:r>
              <a:rPr lang="ru-RU" sz="2200" dirty="0" smtClean="0"/>
              <a:t> шарах </a:t>
            </a:r>
            <a:r>
              <a:rPr lang="ru-RU" sz="2200" dirty="0" err="1" smtClean="0"/>
              <a:t>атмосфери</a:t>
            </a:r>
            <a:r>
              <a:rPr lang="ru-RU" sz="2200" dirty="0" smtClean="0"/>
              <a:t> </a:t>
            </a:r>
            <a:r>
              <a:rPr lang="ru-RU" sz="2200" dirty="0" err="1" smtClean="0"/>
              <a:t>під</a:t>
            </a:r>
            <a:r>
              <a:rPr lang="ru-RU" sz="2200" dirty="0" smtClean="0"/>
              <a:t> </a:t>
            </a:r>
            <a:r>
              <a:rPr lang="ru-RU" sz="2200" dirty="0" err="1" smtClean="0"/>
              <a:t>впливом</a:t>
            </a:r>
            <a:r>
              <a:rPr lang="ru-RU" sz="2200" dirty="0" smtClean="0"/>
              <a:t> </a:t>
            </a:r>
            <a:r>
              <a:rPr lang="ru-RU" sz="2200" dirty="0" err="1" smtClean="0"/>
              <a:t>ультрафіолетових</a:t>
            </a:r>
            <a:r>
              <a:rPr lang="ru-RU" sz="2200" dirty="0" smtClean="0"/>
              <a:t> </a:t>
            </a:r>
            <a:r>
              <a:rPr lang="ru-RU" sz="2200" dirty="0" err="1" smtClean="0"/>
              <a:t>променів</a:t>
            </a:r>
            <a:r>
              <a:rPr lang="ru-RU" sz="2200" dirty="0" smtClean="0"/>
              <a:t> </a:t>
            </a:r>
            <a:r>
              <a:rPr lang="ru-RU" sz="2200" dirty="0" err="1" smtClean="0"/>
              <a:t>Сонця</a:t>
            </a:r>
            <a:r>
              <a:rPr lang="ru-RU" sz="2200" dirty="0" smtClean="0"/>
              <a:t>;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200" dirty="0" smtClean="0"/>
              <a:t>• </a:t>
            </a:r>
            <a:r>
              <a:rPr lang="ru-RU" sz="2200" dirty="0" err="1" smtClean="0"/>
              <a:t>взаємоперетворення</a:t>
            </a:r>
            <a:r>
              <a:rPr lang="ru-RU" sz="2200" dirty="0" smtClean="0"/>
              <a:t> </a:t>
            </a:r>
            <a:r>
              <a:rPr lang="ru-RU" sz="2200" dirty="0" err="1" smtClean="0"/>
              <a:t>кисню</a:t>
            </a:r>
            <a:r>
              <a:rPr lang="ru-RU" sz="2200" dirty="0" smtClean="0"/>
              <a:t> </a:t>
            </a:r>
            <a:r>
              <a:rPr lang="ru-RU" sz="2200" dirty="0" err="1" smtClean="0"/>
              <a:t>й</a:t>
            </a:r>
            <a:r>
              <a:rPr lang="ru-RU" sz="2200" dirty="0" smtClean="0"/>
              <a:t> озону;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200" dirty="0" smtClean="0"/>
              <a:t>• </a:t>
            </a:r>
            <a:r>
              <a:rPr lang="ru-RU" sz="2200" dirty="0" err="1" smtClean="0"/>
              <a:t>споживання</a:t>
            </a:r>
            <a:r>
              <a:rPr lang="ru-RU" sz="2200" dirty="0" smtClean="0"/>
              <a:t> </a:t>
            </a:r>
            <a:r>
              <a:rPr lang="ru-RU" sz="2200" dirty="0" err="1" smtClean="0"/>
              <a:t>кисню</a:t>
            </a:r>
            <a:r>
              <a:rPr lang="ru-RU" sz="2200" dirty="0" smtClean="0"/>
              <a:t> для </a:t>
            </a:r>
            <a:r>
              <a:rPr lang="ru-RU" sz="2200" dirty="0" err="1" smtClean="0"/>
              <a:t>дихання</a:t>
            </a:r>
            <a:r>
              <a:rPr lang="ru-RU" sz="2200" dirty="0" smtClean="0"/>
              <a:t>, </a:t>
            </a:r>
            <a:r>
              <a:rPr lang="ru-RU" sz="2200" dirty="0" err="1" smtClean="0"/>
              <a:t>реакцій</a:t>
            </a:r>
            <a:r>
              <a:rPr lang="ru-RU" sz="2200" dirty="0" smtClean="0"/>
              <a:t> </a:t>
            </a:r>
            <a:r>
              <a:rPr lang="ru-RU" sz="2200" dirty="0" err="1" smtClean="0"/>
              <a:t>окиснення</a:t>
            </a:r>
            <a:r>
              <a:rPr lang="ru-RU" sz="2200" dirty="0" smtClean="0"/>
              <a:t> </a:t>
            </a:r>
            <a:r>
              <a:rPr lang="ru-RU" sz="2200" dirty="0" err="1" smtClean="0"/>
              <a:t>органічних</a:t>
            </a:r>
            <a:r>
              <a:rPr lang="ru-RU" sz="2200" dirty="0" smtClean="0"/>
              <a:t> і </a:t>
            </a:r>
            <a:r>
              <a:rPr lang="ru-RU" sz="2200" dirty="0" err="1" smtClean="0"/>
              <a:t>неорганічних</a:t>
            </a:r>
            <a:r>
              <a:rPr lang="ru-RU" sz="2200" dirty="0" smtClean="0"/>
              <a:t> </a:t>
            </a:r>
            <a:r>
              <a:rPr lang="ru-RU" sz="2200" dirty="0" err="1" smtClean="0"/>
              <a:t>речовин</a:t>
            </a:r>
            <a:r>
              <a:rPr lang="ru-RU" sz="2200" dirty="0" smtClean="0"/>
              <a:t> та </a:t>
            </a:r>
            <a:r>
              <a:rPr lang="ru-RU" sz="2200" dirty="0" err="1" smtClean="0"/>
              <a:t>інших</a:t>
            </a:r>
            <a:r>
              <a:rPr lang="ru-RU" sz="2200" dirty="0" smtClean="0"/>
              <a:t> хімічних </a:t>
            </a:r>
            <a:r>
              <a:rPr lang="ru-RU" sz="2200" dirty="0" err="1" smtClean="0"/>
              <a:t>перетворень</a:t>
            </a:r>
            <a:r>
              <a:rPr lang="ru-RU" sz="2200" dirty="0" smtClean="0"/>
              <a:t>, одними </a:t>
            </a:r>
            <a:r>
              <a:rPr lang="ru-RU" sz="2200" dirty="0" err="1" smtClean="0"/>
              <a:t>з</a:t>
            </a:r>
            <a:r>
              <a:rPr lang="ru-RU" sz="2200" dirty="0" smtClean="0"/>
              <a:t> </a:t>
            </a:r>
            <a:r>
              <a:rPr lang="ru-RU" sz="2200" dirty="0" err="1" smtClean="0"/>
              <a:t>продуктів</a:t>
            </a:r>
            <a:r>
              <a:rPr lang="ru-RU" sz="2200" dirty="0" smtClean="0"/>
              <a:t> яких </a:t>
            </a:r>
            <a:r>
              <a:rPr lang="ru-RU" sz="2200" dirty="0" err="1" smtClean="0"/>
              <a:t>є</a:t>
            </a:r>
            <a:r>
              <a:rPr lang="ru-RU" sz="2200" dirty="0" smtClean="0"/>
              <a:t> вода і </a:t>
            </a:r>
            <a:r>
              <a:rPr lang="ru-RU" sz="2200" dirty="0" err="1" smtClean="0"/>
              <a:t>вуглекислий</a:t>
            </a:r>
            <a:r>
              <a:rPr lang="ru-RU" sz="2200" dirty="0" smtClean="0"/>
              <a:t> газ;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200" dirty="0" smtClean="0"/>
              <a:t>• </a:t>
            </a:r>
            <a:r>
              <a:rPr lang="ru-RU" sz="2200" dirty="0" err="1" smtClean="0"/>
              <a:t>використання</a:t>
            </a:r>
            <a:r>
              <a:rPr lang="ru-RU" sz="2200" dirty="0" smtClean="0"/>
              <a:t> </a:t>
            </a:r>
            <a:r>
              <a:rPr lang="ru-RU" sz="2200" dirty="0" err="1" smtClean="0"/>
              <a:t>утворених</a:t>
            </a:r>
            <a:r>
              <a:rPr lang="ru-RU" sz="2200" dirty="0" smtClean="0"/>
              <a:t> води і </a:t>
            </a:r>
            <a:r>
              <a:rPr lang="ru-RU" sz="2200" dirty="0" err="1" smtClean="0"/>
              <a:t>вуглекислого</a:t>
            </a:r>
            <a:r>
              <a:rPr lang="ru-RU" sz="2200" dirty="0" smtClean="0"/>
              <a:t> газу у новому </a:t>
            </a:r>
            <a:r>
              <a:rPr lang="ru-RU" sz="2200" dirty="0" err="1" smtClean="0"/>
              <a:t>циклі</a:t>
            </a:r>
            <a:r>
              <a:rPr lang="ru-RU" sz="2200" dirty="0" smtClean="0"/>
              <a:t> </a:t>
            </a:r>
            <a:r>
              <a:rPr lang="ru-RU" sz="2200" dirty="0" err="1" smtClean="0"/>
              <a:t>обігу</a:t>
            </a:r>
            <a:r>
              <a:rPr lang="ru-RU" sz="2200" dirty="0" smtClean="0"/>
              <a:t> Оксигену.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Колообіг Оксигену 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17410" name="Содержимое 3" descr="Chemistry 256 2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27088" y="1700213"/>
            <a:ext cx="7489825" cy="5041900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Колообіг Карбону у природі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>
            <a:normAutofit fontScale="700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Карбон - </a:t>
            </a:r>
            <a:r>
              <a:rPr lang="ru-RU" dirty="0" err="1" smtClean="0"/>
              <a:t>складова</a:t>
            </a:r>
            <a:r>
              <a:rPr lang="ru-RU" dirty="0" smtClean="0"/>
              <a:t> </a:t>
            </a:r>
            <a:r>
              <a:rPr lang="ru-RU" dirty="0" err="1" smtClean="0"/>
              <a:t>усіх</a:t>
            </a:r>
            <a:r>
              <a:rPr lang="ru-RU" dirty="0" smtClean="0"/>
              <a:t> </a:t>
            </a:r>
            <a:r>
              <a:rPr lang="ru-RU" dirty="0" err="1" smtClean="0"/>
              <a:t>органічних</a:t>
            </a:r>
            <a:r>
              <a:rPr lang="ru-RU" dirty="0" smtClean="0"/>
              <a:t> </a:t>
            </a:r>
            <a:r>
              <a:rPr lang="ru-RU" dirty="0" err="1" smtClean="0"/>
              <a:t>речовин</a:t>
            </a:r>
            <a:r>
              <a:rPr lang="ru-RU" dirty="0" smtClean="0"/>
              <a:t>,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колообіг</a:t>
            </a:r>
            <a:r>
              <a:rPr lang="ru-RU" dirty="0" smtClean="0"/>
              <a:t> </a:t>
            </a:r>
            <a:r>
              <a:rPr lang="ru-RU" dirty="0" err="1" smtClean="0"/>
              <a:t>пов'язаний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колообігом</a:t>
            </a:r>
            <a:r>
              <a:rPr lang="ru-RU" dirty="0" smtClean="0"/>
              <a:t> Оксигену. </a:t>
            </a:r>
            <a:r>
              <a:rPr lang="ru-RU" dirty="0" err="1" smtClean="0"/>
              <a:t>Горіння</a:t>
            </a:r>
            <a:r>
              <a:rPr lang="ru-RU" dirty="0" smtClean="0"/>
              <a:t> </a:t>
            </a:r>
            <a:r>
              <a:rPr lang="ru-RU" dirty="0" err="1" smtClean="0"/>
              <a:t>викопного</a:t>
            </a:r>
            <a:r>
              <a:rPr lang="ru-RU" dirty="0" smtClean="0"/>
              <a:t> </a:t>
            </a:r>
            <a:r>
              <a:rPr lang="ru-RU" dirty="0" err="1" smtClean="0"/>
              <a:t>палива</a:t>
            </a:r>
            <a:r>
              <a:rPr lang="ru-RU" dirty="0" smtClean="0"/>
              <a:t>, </a:t>
            </a:r>
            <a:r>
              <a:rPr lang="ru-RU" dirty="0" err="1" smtClean="0"/>
              <a:t>утворення</a:t>
            </a:r>
            <a:r>
              <a:rPr lang="ru-RU" dirty="0" smtClean="0"/>
              <a:t> </a:t>
            </a:r>
            <a:r>
              <a:rPr lang="ru-RU" dirty="0" err="1" smtClean="0"/>
              <a:t>глюкози</a:t>
            </a:r>
            <a:r>
              <a:rPr lang="ru-RU" dirty="0" smtClean="0"/>
              <a:t> і </a:t>
            </a:r>
            <a:r>
              <a:rPr lang="ru-RU" dirty="0" err="1" smtClean="0"/>
              <a:t>крохмалю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вуглекислого</a:t>
            </a:r>
            <a:r>
              <a:rPr lang="ru-RU" dirty="0" smtClean="0"/>
              <a:t> газу </a:t>
            </a:r>
            <a:r>
              <a:rPr lang="ru-RU" dirty="0" err="1" smtClean="0"/>
              <a:t>й</a:t>
            </a:r>
            <a:r>
              <a:rPr lang="ru-RU" dirty="0" smtClean="0"/>
              <a:t> води </a:t>
            </a:r>
            <a:r>
              <a:rPr lang="ru-RU" dirty="0" err="1" smtClean="0"/>
              <a:t>під</a:t>
            </a:r>
            <a:r>
              <a:rPr lang="ru-RU" dirty="0" smtClean="0"/>
              <a:t> час фотосинтезу, </a:t>
            </a:r>
            <a:r>
              <a:rPr lang="ru-RU" dirty="0" err="1" smtClean="0"/>
              <a:t>обмінні</a:t>
            </a:r>
            <a:r>
              <a:rPr lang="ru-RU" dirty="0" smtClean="0"/>
              <a:t> процеси в </a:t>
            </a:r>
            <a:r>
              <a:rPr lang="ru-RU" dirty="0" err="1" smtClean="0"/>
              <a:t>живих</a:t>
            </a:r>
            <a:r>
              <a:rPr lang="ru-RU" dirty="0" smtClean="0"/>
              <a:t> </a:t>
            </a:r>
            <a:r>
              <a:rPr lang="ru-RU" dirty="0" err="1" smtClean="0"/>
              <a:t>організмах</a:t>
            </a:r>
            <a:r>
              <a:rPr lang="ru-RU" dirty="0" smtClean="0"/>
              <a:t>, </a:t>
            </a:r>
            <a:r>
              <a:rPr lang="ru-RU" dirty="0" err="1" smtClean="0"/>
              <a:t>гниття</a:t>
            </a:r>
            <a:r>
              <a:rPr lang="ru-RU" dirty="0" smtClean="0"/>
              <a:t> </a:t>
            </a:r>
            <a:r>
              <a:rPr lang="ru-RU" dirty="0" err="1" smtClean="0"/>
              <a:t>відмерлих</a:t>
            </a:r>
            <a:r>
              <a:rPr lang="ru-RU" dirty="0" smtClean="0"/>
              <a:t> </a:t>
            </a:r>
            <a:r>
              <a:rPr lang="ru-RU" dirty="0" err="1" smtClean="0"/>
              <a:t>органічних</a:t>
            </a:r>
            <a:r>
              <a:rPr lang="ru-RU" dirty="0" smtClean="0"/>
              <a:t> </a:t>
            </a:r>
            <a:r>
              <a:rPr lang="ru-RU" dirty="0" err="1" smtClean="0"/>
              <a:t>решток</a:t>
            </a:r>
            <a:r>
              <a:rPr lang="ru-RU" dirty="0" smtClean="0"/>
              <a:t> - ланки </a:t>
            </a:r>
            <a:r>
              <a:rPr lang="ru-RU" dirty="0" err="1" smtClean="0"/>
              <a:t>колообігу</a:t>
            </a:r>
            <a:r>
              <a:rPr lang="ru-RU" dirty="0" smtClean="0"/>
              <a:t> Карбону.</a:t>
            </a:r>
            <a:br>
              <a:rPr lang="ru-RU" dirty="0" smtClean="0"/>
            </a:br>
            <a:r>
              <a:rPr lang="ru-RU" dirty="0" err="1" smtClean="0"/>
              <a:t>Дихання</a:t>
            </a:r>
            <a:r>
              <a:rPr lang="ru-RU" dirty="0" smtClean="0"/>
              <a:t> - низка процесів, у </a:t>
            </a:r>
            <a:r>
              <a:rPr lang="ru-RU" dirty="0" err="1" smtClean="0"/>
              <a:t>ході</a:t>
            </a:r>
            <a:r>
              <a:rPr lang="ru-RU" dirty="0" smtClean="0"/>
              <a:t> яких </a:t>
            </a:r>
            <a:r>
              <a:rPr lang="ru-RU" dirty="0" err="1" smtClean="0"/>
              <a:t>органічні</a:t>
            </a:r>
            <a:r>
              <a:rPr lang="ru-RU" dirty="0" smtClean="0"/>
              <a:t> </a:t>
            </a:r>
            <a:r>
              <a:rPr lang="ru-RU" dirty="0" err="1" smtClean="0"/>
              <a:t>речовини</a:t>
            </a:r>
            <a:r>
              <a:rPr lang="ru-RU" dirty="0" smtClean="0"/>
              <a:t> </a:t>
            </a:r>
            <a:r>
              <a:rPr lang="ru-RU" dirty="0" err="1" smtClean="0"/>
              <a:t>складної</a:t>
            </a:r>
            <a:r>
              <a:rPr lang="ru-RU" dirty="0" smtClean="0"/>
              <a:t> </a:t>
            </a:r>
            <a:r>
              <a:rPr lang="ru-RU" dirty="0" err="1" smtClean="0"/>
              <a:t>будови</a:t>
            </a:r>
            <a:r>
              <a:rPr lang="ru-RU" dirty="0" smtClean="0"/>
              <a:t> </a:t>
            </a:r>
            <a:r>
              <a:rPr lang="ru-RU" dirty="0" err="1" smtClean="0"/>
              <a:t>окислюються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утворенням</a:t>
            </a:r>
            <a:r>
              <a:rPr lang="ru-RU" dirty="0" smtClean="0"/>
              <a:t> </a:t>
            </a:r>
            <a:r>
              <a:rPr lang="ru-RU" dirty="0" err="1" smtClean="0"/>
              <a:t>вуглекислого</a:t>
            </a:r>
            <a:r>
              <a:rPr lang="ru-RU" dirty="0" smtClean="0"/>
              <a:t> газу </a:t>
            </a:r>
            <a:r>
              <a:rPr lang="ru-RU" dirty="0" err="1" smtClean="0"/>
              <a:t>й</a:t>
            </a:r>
            <a:r>
              <a:rPr lang="ru-RU" dirty="0" smtClean="0"/>
              <a:t> води.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err="1" smtClean="0"/>
              <a:t>Окиснення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відновлення</a:t>
            </a:r>
            <a:r>
              <a:rPr lang="ru-RU" dirty="0" smtClean="0"/>
              <a:t> - </a:t>
            </a:r>
            <a:r>
              <a:rPr lang="ru-RU" dirty="0" err="1" smtClean="0"/>
              <a:t>дві</a:t>
            </a:r>
            <a:r>
              <a:rPr lang="ru-RU" dirty="0" smtClean="0"/>
              <a:t> </a:t>
            </a:r>
            <a:r>
              <a:rPr lang="ru-RU" dirty="0" err="1" smtClean="0"/>
              <a:t>сторони</a:t>
            </a:r>
            <a:r>
              <a:rPr lang="ru-RU" dirty="0" smtClean="0"/>
              <a:t> </a:t>
            </a:r>
            <a:r>
              <a:rPr lang="ru-RU" dirty="0" err="1" smtClean="0"/>
              <a:t>єдиного</a:t>
            </a:r>
            <a:r>
              <a:rPr lang="ru-RU" dirty="0" smtClean="0"/>
              <a:t> </a:t>
            </a:r>
            <a:r>
              <a:rPr lang="ru-RU" dirty="0" err="1" smtClean="0"/>
              <a:t>окисно-відновного</a:t>
            </a:r>
            <a:r>
              <a:rPr lang="ru-RU" dirty="0" smtClean="0"/>
              <a:t> </a:t>
            </a:r>
            <a:r>
              <a:rPr lang="ru-RU" dirty="0" err="1" smtClean="0"/>
              <a:t>процесу</a:t>
            </a:r>
            <a:r>
              <a:rPr lang="ru-RU" dirty="0" smtClean="0"/>
              <a:t>. У масштабах </a:t>
            </a:r>
            <a:r>
              <a:rPr lang="ru-RU" dirty="0" err="1" smtClean="0"/>
              <a:t>планети</a:t>
            </a:r>
            <a:r>
              <a:rPr lang="ru-RU" dirty="0" smtClean="0"/>
              <a:t> Земля </a:t>
            </a:r>
            <a:r>
              <a:rPr lang="ru-RU" dirty="0" err="1" smtClean="0"/>
              <a:t>окиснення</a:t>
            </a:r>
            <a:r>
              <a:rPr lang="ru-RU" dirty="0" smtClean="0"/>
              <a:t> </a:t>
            </a:r>
            <a:r>
              <a:rPr lang="ru-RU" dirty="0" err="1" smtClean="0"/>
              <a:t>внаслідок</a:t>
            </a:r>
            <a:r>
              <a:rPr lang="ru-RU" dirty="0" smtClean="0"/>
              <a:t> </a:t>
            </a:r>
            <a:r>
              <a:rPr lang="ru-RU" dirty="0" err="1" smtClean="0"/>
              <a:t>горіння</a:t>
            </a:r>
            <a:r>
              <a:rPr lang="ru-RU" dirty="0" smtClean="0"/>
              <a:t> та </a:t>
            </a:r>
            <a:r>
              <a:rPr lang="ru-RU" dirty="0" err="1" smtClean="0"/>
              <a:t>дихання</a:t>
            </a:r>
            <a:r>
              <a:rPr lang="ru-RU" dirty="0" smtClean="0"/>
              <a:t> «</a:t>
            </a:r>
            <a:r>
              <a:rPr lang="ru-RU" dirty="0" err="1" smtClean="0"/>
              <a:t>зрівноважується</a:t>
            </a:r>
            <a:r>
              <a:rPr lang="ru-RU" dirty="0" smtClean="0"/>
              <a:t>» </a:t>
            </a:r>
            <a:r>
              <a:rPr lang="ru-RU" dirty="0" err="1" smtClean="0"/>
              <a:t>відновленням</a:t>
            </a:r>
            <a:r>
              <a:rPr lang="ru-RU" dirty="0" smtClean="0"/>
              <a:t> </a:t>
            </a:r>
            <a:r>
              <a:rPr lang="ru-RU" dirty="0" err="1" smtClean="0"/>
              <a:t>під</a:t>
            </a:r>
            <a:r>
              <a:rPr lang="ru-RU" dirty="0" smtClean="0"/>
              <a:t> час фотосинтезу.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err="1" smtClean="0"/>
              <a:t>Створення</a:t>
            </a:r>
            <a:r>
              <a:rPr lang="ru-RU" dirty="0" smtClean="0"/>
              <a:t> </a:t>
            </a:r>
            <a:r>
              <a:rPr lang="ru-RU" dirty="0" err="1" smtClean="0"/>
              <a:t>синтетичних</a:t>
            </a:r>
            <a:r>
              <a:rPr lang="ru-RU" dirty="0" smtClean="0"/>
              <a:t> </a:t>
            </a:r>
            <a:r>
              <a:rPr lang="ru-RU" dirty="0" err="1" smtClean="0"/>
              <a:t>матеріалів</a:t>
            </a:r>
            <a:r>
              <a:rPr lang="ru-RU" dirty="0" smtClean="0"/>
              <a:t>, синтез </a:t>
            </a:r>
            <a:r>
              <a:rPr lang="ru-RU" dirty="0" err="1" smtClean="0"/>
              <a:t>штучних</a:t>
            </a:r>
            <a:r>
              <a:rPr lang="ru-RU" dirty="0" smtClean="0"/>
              <a:t> </a:t>
            </a:r>
            <a:r>
              <a:rPr lang="ru-RU" dirty="0" err="1" smtClean="0"/>
              <a:t>радіонуклідів</a:t>
            </a:r>
            <a:r>
              <a:rPr lang="ru-RU" dirty="0" smtClean="0"/>
              <a:t> </a:t>
            </a:r>
            <a:r>
              <a:rPr lang="ru-RU" dirty="0" err="1" smtClean="0"/>
              <a:t>зумовили</a:t>
            </a:r>
            <a:r>
              <a:rPr lang="ru-RU" dirty="0" smtClean="0"/>
              <a:t> </a:t>
            </a:r>
            <a:r>
              <a:rPr lang="ru-RU" dirty="0" err="1" smtClean="0"/>
              <a:t>появу</a:t>
            </a:r>
            <a:r>
              <a:rPr lang="ru-RU" dirty="0" smtClean="0"/>
              <a:t> </a:t>
            </a:r>
            <a:r>
              <a:rPr lang="ru-RU" dirty="0" err="1" smtClean="0"/>
              <a:t>нових</a:t>
            </a:r>
            <a:r>
              <a:rPr lang="ru-RU" dirty="0" smtClean="0"/>
              <a:t> </a:t>
            </a:r>
            <a:r>
              <a:rPr lang="ru-RU" dirty="0" err="1" smtClean="0"/>
              <a:t>токсичних</a:t>
            </a:r>
            <a:r>
              <a:rPr lang="ru-RU" dirty="0" smtClean="0"/>
              <a:t> </a:t>
            </a:r>
            <a:r>
              <a:rPr lang="ru-RU" dirty="0" err="1" smtClean="0"/>
              <a:t>джерел</a:t>
            </a:r>
            <a:r>
              <a:rPr lang="ru-RU" dirty="0" smtClean="0"/>
              <a:t> </a:t>
            </a:r>
            <a:r>
              <a:rPr lang="ru-RU" dirty="0" err="1" smtClean="0"/>
              <a:t>забруднення</a:t>
            </a:r>
            <a:r>
              <a:rPr lang="ru-RU" dirty="0" smtClean="0"/>
              <a:t> </a:t>
            </a:r>
            <a:r>
              <a:rPr lang="ru-RU" dirty="0" err="1" smtClean="0"/>
              <a:t>довкілля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, </a:t>
            </a:r>
            <a:r>
              <a:rPr lang="ru-RU" dirty="0" err="1" smtClean="0"/>
              <a:t>зрештою</a:t>
            </a:r>
            <a:r>
              <a:rPr lang="ru-RU" dirty="0" smtClean="0"/>
              <a:t>, </a:t>
            </a:r>
            <a:r>
              <a:rPr lang="ru-RU" dirty="0" err="1" smtClean="0"/>
              <a:t>спричиняє</a:t>
            </a:r>
            <a:r>
              <a:rPr lang="ru-RU" dirty="0" smtClean="0"/>
              <a:t> </a:t>
            </a:r>
            <a:r>
              <a:rPr lang="ru-RU" dirty="0" err="1" smtClean="0"/>
              <a:t>неабияку</a:t>
            </a:r>
            <a:r>
              <a:rPr lang="ru-RU" dirty="0" smtClean="0"/>
              <a:t> </a:t>
            </a:r>
            <a:r>
              <a:rPr lang="ru-RU" dirty="0" err="1" smtClean="0"/>
              <a:t>загрозу</a:t>
            </a:r>
            <a:r>
              <a:rPr lang="ru-RU" dirty="0" smtClean="0"/>
              <a:t> для </a:t>
            </a:r>
            <a:r>
              <a:rPr lang="ru-RU" dirty="0" err="1" smtClean="0"/>
              <a:t>існування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на </a:t>
            </a:r>
            <a:r>
              <a:rPr lang="ru-RU" dirty="0" err="1" smtClean="0"/>
              <a:t>Землі</a:t>
            </a:r>
            <a:r>
              <a:rPr lang="ru-RU" dirty="0" smtClean="0"/>
              <a:t>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Колообіг Карбону у природі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19458" name="Содержимое 3" descr="Chemistry 256 1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27088" y="1773238"/>
            <a:ext cx="7705725" cy="4679950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Вернадський В. І.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20482" name="Содержимое 3" descr="Chemistry 258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03350" y="2060575"/>
            <a:ext cx="6624638" cy="4176713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Дослідження Вернадського   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>
            <a:normAutofit fontScale="625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err="1" smtClean="0"/>
              <a:t>Вернадський</a:t>
            </a:r>
            <a:r>
              <a:rPr lang="ru-RU" dirty="0" smtClean="0"/>
              <a:t> </a:t>
            </a:r>
            <a:r>
              <a:rPr lang="ru-RU" dirty="0" err="1" smtClean="0"/>
              <a:t>опублікував</a:t>
            </a:r>
            <a:r>
              <a:rPr lang="ru-RU" dirty="0" smtClean="0"/>
              <a:t> низку </a:t>
            </a:r>
            <a:r>
              <a:rPr lang="ru-RU" dirty="0" err="1" smtClean="0"/>
              <a:t>фундаментальних</a:t>
            </a:r>
            <a:r>
              <a:rPr lang="ru-RU" dirty="0" smtClean="0"/>
              <a:t> </a:t>
            </a:r>
            <a:r>
              <a:rPr lang="ru-RU" dirty="0" err="1" smtClean="0"/>
              <a:t>праць</a:t>
            </a:r>
            <a:r>
              <a:rPr lang="ru-RU" dirty="0" smtClean="0"/>
              <a:t>, </a:t>
            </a:r>
            <a:r>
              <a:rPr lang="ru-RU" dirty="0" err="1" smtClean="0"/>
              <a:t>основні</a:t>
            </a:r>
            <a:r>
              <a:rPr lang="ru-RU" dirty="0" smtClean="0"/>
              <a:t> </a:t>
            </a:r>
            <a:r>
              <a:rPr lang="ru-RU" dirty="0" err="1" smtClean="0"/>
              <a:t>ідеї</a:t>
            </a:r>
            <a:r>
              <a:rPr lang="ru-RU" dirty="0" smtClean="0"/>
              <a:t> </a:t>
            </a:r>
            <a:r>
              <a:rPr lang="ru-RU" dirty="0" err="1" smtClean="0"/>
              <a:t>яких</a:t>
            </a:r>
            <a:r>
              <a:rPr lang="ru-RU" dirty="0" smtClean="0"/>
              <a:t> </a:t>
            </a:r>
            <a:r>
              <a:rPr lang="ru-RU" dirty="0" err="1" smtClean="0"/>
              <a:t>виношував</a:t>
            </a:r>
            <a:r>
              <a:rPr lang="ru-RU" dirty="0" smtClean="0"/>
              <a:t> у роки </a:t>
            </a:r>
            <a:r>
              <a:rPr lang="ru-RU" dirty="0" err="1" smtClean="0"/>
              <a:t>громадянської</a:t>
            </a:r>
            <a:r>
              <a:rPr lang="ru-RU" dirty="0" smtClean="0"/>
              <a:t> </a:t>
            </a:r>
            <a:r>
              <a:rPr lang="ru-RU" dirty="0" err="1" smtClean="0"/>
              <a:t>війни</a:t>
            </a:r>
            <a:r>
              <a:rPr lang="ru-RU" dirty="0" smtClean="0"/>
              <a:t>. </a:t>
            </a:r>
            <a:r>
              <a:rPr lang="ru-RU" dirty="0" err="1" smtClean="0"/>
              <a:t>Найважливішими</a:t>
            </a:r>
            <a:r>
              <a:rPr lang="ru-RU" dirty="0" smtClean="0"/>
              <a:t> </a:t>
            </a:r>
            <a:r>
              <a:rPr lang="ru-RU" dirty="0" err="1" smtClean="0"/>
              <a:t>серед</a:t>
            </a:r>
            <a:r>
              <a:rPr lang="ru-RU" dirty="0" smtClean="0"/>
              <a:t> них </a:t>
            </a:r>
            <a:r>
              <a:rPr lang="ru-RU" dirty="0" err="1" smtClean="0"/>
              <a:t>є</a:t>
            </a:r>
            <a:r>
              <a:rPr lang="ru-RU" dirty="0" smtClean="0"/>
              <a:t> "</a:t>
            </a:r>
            <a:r>
              <a:rPr lang="ru-RU" dirty="0" err="1" smtClean="0"/>
              <a:t>Геохімія</a:t>
            </a:r>
            <a:r>
              <a:rPr lang="ru-RU" dirty="0" smtClean="0"/>
              <a:t>" (1924), "</a:t>
            </a:r>
            <a:r>
              <a:rPr lang="ru-RU" dirty="0" err="1" smtClean="0"/>
              <a:t>Біосфера</a:t>
            </a:r>
            <a:r>
              <a:rPr lang="ru-RU" dirty="0" smtClean="0"/>
              <a:t>" (1926), а </a:t>
            </a:r>
            <a:r>
              <a:rPr lang="ru-RU" dirty="0" err="1" smtClean="0"/>
              <a:t>також</a:t>
            </a:r>
            <a:r>
              <a:rPr lang="ru-RU" dirty="0" smtClean="0"/>
              <a:t> "</a:t>
            </a:r>
            <a:r>
              <a:rPr lang="ru-RU" dirty="0" err="1" smtClean="0"/>
              <a:t>Біогеохімічні</a:t>
            </a:r>
            <a:r>
              <a:rPr lang="ru-RU" dirty="0" smtClean="0"/>
              <a:t> </a:t>
            </a:r>
            <a:r>
              <a:rPr lang="ru-RU" dirty="0" err="1" smtClean="0"/>
              <a:t>нариси</a:t>
            </a:r>
            <a:r>
              <a:rPr lang="ru-RU" dirty="0" smtClean="0"/>
              <a:t>. 1922—1932",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побачили</a:t>
            </a:r>
            <a:r>
              <a:rPr lang="ru-RU" dirty="0" smtClean="0"/>
              <a:t> </a:t>
            </a:r>
            <a:r>
              <a:rPr lang="ru-RU" dirty="0" err="1" smtClean="0"/>
              <a:t>світ</a:t>
            </a:r>
            <a:r>
              <a:rPr lang="ru-RU" dirty="0" smtClean="0"/>
              <a:t> уже в 1940 р.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У </a:t>
            </a:r>
            <a:r>
              <a:rPr lang="ru-RU" dirty="0" err="1" smtClean="0"/>
              <a:t>зв'язку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переведенням</a:t>
            </a:r>
            <a:r>
              <a:rPr lang="ru-RU" dirty="0" smtClean="0"/>
              <a:t> </a:t>
            </a:r>
            <a:r>
              <a:rPr lang="ru-RU" dirty="0" err="1" smtClean="0"/>
              <a:t>керівних</a:t>
            </a:r>
            <a:r>
              <a:rPr lang="ru-RU" dirty="0" smtClean="0"/>
              <a:t> </a:t>
            </a:r>
            <a:r>
              <a:rPr lang="ru-RU" dirty="0" err="1" smtClean="0"/>
              <a:t>органів</a:t>
            </a:r>
            <a:r>
              <a:rPr lang="ru-RU" dirty="0" smtClean="0"/>
              <a:t> </a:t>
            </a:r>
            <a:r>
              <a:rPr lang="ru-RU" dirty="0" err="1" smtClean="0"/>
              <a:t>академії</a:t>
            </a:r>
            <a:r>
              <a:rPr lang="ru-RU" dirty="0" smtClean="0"/>
              <a:t> наук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основних</a:t>
            </a:r>
            <a:r>
              <a:rPr lang="ru-RU" dirty="0" smtClean="0"/>
              <a:t> </a:t>
            </a:r>
            <a:r>
              <a:rPr lang="ru-RU" dirty="0" err="1" smtClean="0"/>
              <a:t>наукових</a:t>
            </a:r>
            <a:r>
              <a:rPr lang="ru-RU" dirty="0" smtClean="0"/>
              <a:t> </a:t>
            </a:r>
            <a:r>
              <a:rPr lang="ru-RU" dirty="0" err="1" smtClean="0"/>
              <a:t>установ</a:t>
            </a:r>
            <a:r>
              <a:rPr lang="ru-RU" dirty="0" smtClean="0"/>
              <a:t>, </a:t>
            </a:r>
            <a:r>
              <a:rPr lang="ru-RU" dirty="0" err="1" smtClean="0"/>
              <a:t>зокрема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Біогеохімічної</a:t>
            </a:r>
            <a:r>
              <a:rPr lang="ru-RU" dirty="0" smtClean="0"/>
              <a:t> </a:t>
            </a:r>
            <a:r>
              <a:rPr lang="ru-RU" dirty="0" err="1" smtClean="0"/>
              <a:t>лабораторії</a:t>
            </a:r>
            <a:r>
              <a:rPr lang="ru-RU" dirty="0" smtClean="0"/>
              <a:t>, </a:t>
            </a:r>
            <a:r>
              <a:rPr lang="ru-RU" dirty="0" err="1" smtClean="0"/>
              <a:t>Вернадський</a:t>
            </a:r>
            <a:r>
              <a:rPr lang="ru-RU" dirty="0" smtClean="0"/>
              <a:t> 1935 р. </a:t>
            </a:r>
            <a:r>
              <a:rPr lang="ru-RU" dirty="0" err="1" smtClean="0"/>
              <a:t>переїхав</a:t>
            </a:r>
            <a:r>
              <a:rPr lang="ru-RU" dirty="0" smtClean="0"/>
              <a:t> до </a:t>
            </a:r>
            <a:r>
              <a:rPr lang="ru-RU" dirty="0" err="1" smtClean="0"/>
              <a:t>Москви</a:t>
            </a:r>
            <a:r>
              <a:rPr lang="ru-RU" dirty="0" smtClean="0"/>
              <a:t>. Там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підготував</a:t>
            </a:r>
            <a:r>
              <a:rPr lang="ru-RU" dirty="0" smtClean="0"/>
              <a:t> </a:t>
            </a:r>
            <a:r>
              <a:rPr lang="ru-RU" dirty="0" err="1" smtClean="0"/>
              <a:t>рукопис</a:t>
            </a:r>
            <a:r>
              <a:rPr lang="ru-RU" dirty="0" smtClean="0"/>
              <a:t> книги "</a:t>
            </a:r>
            <a:r>
              <a:rPr lang="ru-RU" dirty="0" err="1" smtClean="0"/>
              <a:t>Наукова</a:t>
            </a:r>
            <a:r>
              <a:rPr lang="ru-RU" dirty="0" smtClean="0"/>
              <a:t> думка як </a:t>
            </a:r>
            <a:r>
              <a:rPr lang="ru-RU" dirty="0" err="1" smtClean="0"/>
              <a:t>планетарне</a:t>
            </a:r>
            <a:r>
              <a:rPr lang="ru-RU" dirty="0" smtClean="0"/>
              <a:t> </a:t>
            </a:r>
            <a:r>
              <a:rPr lang="ru-RU" dirty="0" err="1" smtClean="0"/>
              <a:t>явище</a:t>
            </a:r>
            <a:r>
              <a:rPr lang="ru-RU" dirty="0" smtClean="0"/>
              <a:t>" </a:t>
            </a:r>
            <a:r>
              <a:rPr lang="ru-RU" dirty="0" err="1" smtClean="0"/>
              <a:t>і</a:t>
            </a:r>
            <a:r>
              <a:rPr lang="ru-RU" dirty="0" smtClean="0"/>
              <a:t> в 1940 р. </a:t>
            </a:r>
            <a:r>
              <a:rPr lang="ru-RU" dirty="0" err="1" smtClean="0"/>
              <a:t>взявся</a:t>
            </a:r>
            <a:r>
              <a:rPr lang="ru-RU" dirty="0" smtClean="0"/>
              <a:t> до </a:t>
            </a:r>
            <a:r>
              <a:rPr lang="ru-RU" dirty="0" err="1" smtClean="0"/>
              <a:t>написання</a:t>
            </a:r>
            <a:r>
              <a:rPr lang="ru-RU" dirty="0" smtClean="0"/>
              <a:t> </a:t>
            </a:r>
            <a:r>
              <a:rPr lang="ru-RU" dirty="0" err="1" smtClean="0"/>
              <a:t>чергового</a:t>
            </a:r>
            <a:r>
              <a:rPr lang="ru-RU" dirty="0" smtClean="0"/>
              <a:t> </a:t>
            </a:r>
            <a:r>
              <a:rPr lang="ru-RU" dirty="0" err="1" smtClean="0"/>
              <a:t>дослідження</a:t>
            </a:r>
            <a:r>
              <a:rPr lang="ru-RU" dirty="0" smtClean="0"/>
              <a:t> — "</a:t>
            </a:r>
            <a:r>
              <a:rPr lang="ru-RU" dirty="0" err="1" smtClean="0"/>
              <a:t>Хімічна</a:t>
            </a:r>
            <a:r>
              <a:rPr lang="ru-RU" dirty="0" smtClean="0"/>
              <a:t> </a:t>
            </a:r>
            <a:r>
              <a:rPr lang="ru-RU" dirty="0" err="1" smtClean="0"/>
              <a:t>будова</a:t>
            </a:r>
            <a:r>
              <a:rPr lang="ru-RU" dirty="0" smtClean="0"/>
              <a:t> </a:t>
            </a:r>
            <a:r>
              <a:rPr lang="ru-RU" dirty="0" err="1" smtClean="0"/>
              <a:t>біосфери</a:t>
            </a:r>
            <a:r>
              <a:rPr lang="ru-RU" dirty="0" smtClean="0"/>
              <a:t> </a:t>
            </a:r>
            <a:r>
              <a:rPr lang="ru-RU" dirty="0" err="1" smtClean="0"/>
              <a:t>Землі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 err="1" smtClean="0"/>
              <a:t>оточення</a:t>
            </a:r>
            <a:r>
              <a:rPr lang="ru-RU" dirty="0" smtClean="0"/>
              <a:t>".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err="1" smtClean="0"/>
              <a:t>Однак</a:t>
            </a:r>
            <a:r>
              <a:rPr lang="ru-RU" dirty="0" smtClean="0"/>
              <a:t> </a:t>
            </a:r>
            <a:r>
              <a:rPr lang="ru-RU" dirty="0" err="1" smtClean="0"/>
              <a:t>ситуація</a:t>
            </a:r>
            <a:r>
              <a:rPr lang="ru-RU" dirty="0" smtClean="0"/>
              <a:t> тих </a:t>
            </a:r>
            <a:r>
              <a:rPr lang="ru-RU" dirty="0" err="1" smtClean="0"/>
              <a:t>років</a:t>
            </a:r>
            <a:r>
              <a:rPr lang="ru-RU" dirty="0" smtClean="0"/>
              <a:t> </a:t>
            </a:r>
            <a:r>
              <a:rPr lang="ru-RU" dirty="0" err="1" smtClean="0"/>
              <a:t>гнітила</a:t>
            </a:r>
            <a:r>
              <a:rPr lang="ru-RU" dirty="0" smtClean="0"/>
              <a:t> </a:t>
            </a:r>
            <a:r>
              <a:rPr lang="ru-RU" dirty="0" err="1" smtClean="0"/>
              <a:t>літнього</a:t>
            </a:r>
            <a:r>
              <a:rPr lang="ru-RU" dirty="0" smtClean="0"/>
              <a:t> </a:t>
            </a:r>
            <a:r>
              <a:rPr lang="ru-RU" dirty="0" err="1" smtClean="0"/>
              <a:t>вченого</a:t>
            </a:r>
            <a:r>
              <a:rPr lang="ru-RU" dirty="0" smtClean="0"/>
              <a:t>. </a:t>
            </a:r>
            <a:r>
              <a:rPr lang="ru-RU" dirty="0" err="1" smtClean="0"/>
              <a:t>Багато</a:t>
            </a:r>
            <a:r>
              <a:rPr lang="ru-RU" dirty="0" smtClean="0"/>
              <a:t> </a:t>
            </a:r>
            <a:r>
              <a:rPr lang="ru-RU" dirty="0" err="1" smtClean="0"/>
              <a:t>хто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друзів</a:t>
            </a:r>
            <a:r>
              <a:rPr lang="ru-RU" dirty="0" smtClean="0"/>
              <a:t>, </a:t>
            </a:r>
            <a:r>
              <a:rPr lang="ru-RU" dirty="0" err="1" smtClean="0"/>
              <a:t>колег</a:t>
            </a:r>
            <a:r>
              <a:rPr lang="ru-RU" dirty="0" smtClean="0"/>
              <a:t> та </a:t>
            </a:r>
            <a:r>
              <a:rPr lang="ru-RU" dirty="0" err="1" smtClean="0"/>
              <a:t>учнів</a:t>
            </a:r>
            <a:r>
              <a:rPr lang="ru-RU" dirty="0" smtClean="0"/>
              <a:t> </a:t>
            </a:r>
            <a:r>
              <a:rPr lang="ru-RU" dirty="0" err="1" smtClean="0"/>
              <a:t>зазнав</a:t>
            </a:r>
            <a:r>
              <a:rPr lang="ru-RU" dirty="0" smtClean="0"/>
              <a:t> </a:t>
            </a:r>
            <a:r>
              <a:rPr lang="ru-RU" dirty="0" err="1" smtClean="0"/>
              <a:t>репресій</a:t>
            </a:r>
            <a:r>
              <a:rPr lang="ru-RU" dirty="0" smtClean="0"/>
              <a:t>. </a:t>
            </a:r>
            <a:r>
              <a:rPr lang="ru-RU" dirty="0" err="1" smtClean="0"/>
              <a:t>Вернадський</a:t>
            </a:r>
            <a:r>
              <a:rPr lang="ru-RU" dirty="0" smtClean="0"/>
              <a:t> не </a:t>
            </a:r>
            <a:r>
              <a:rPr lang="ru-RU" dirty="0" err="1" smtClean="0"/>
              <a:t>залишав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 у </a:t>
            </a:r>
            <a:r>
              <a:rPr lang="ru-RU" dirty="0" err="1" smtClean="0"/>
              <a:t>біді</a:t>
            </a:r>
            <a:r>
              <a:rPr lang="ru-RU" dirty="0" smtClean="0"/>
              <a:t>, </a:t>
            </a:r>
            <a:r>
              <a:rPr lang="ru-RU" dirty="0" err="1" smtClean="0"/>
              <a:t>роблячи</a:t>
            </a:r>
            <a:r>
              <a:rPr lang="ru-RU" dirty="0" smtClean="0"/>
              <a:t> все,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нього</a:t>
            </a:r>
            <a:r>
              <a:rPr lang="ru-RU" dirty="0" smtClean="0"/>
              <a:t> залежало, для </a:t>
            </a:r>
            <a:r>
              <a:rPr lang="ru-RU" dirty="0" err="1" smtClean="0"/>
              <a:t>полегшення</a:t>
            </a:r>
            <a:r>
              <a:rPr lang="ru-RU" dirty="0" smtClean="0"/>
              <a:t> </a:t>
            </a:r>
            <a:r>
              <a:rPr lang="ru-RU" dirty="0" err="1" smtClean="0"/>
              <a:t>їхньої</a:t>
            </a:r>
            <a:r>
              <a:rPr lang="ru-RU" dirty="0" smtClean="0"/>
              <a:t> </a:t>
            </a:r>
            <a:r>
              <a:rPr lang="ru-RU" dirty="0" err="1" smtClean="0"/>
              <a:t>долі</a:t>
            </a:r>
            <a:r>
              <a:rPr lang="ru-RU" dirty="0" smtClean="0"/>
              <a:t>, </a:t>
            </a:r>
            <a:r>
              <a:rPr lang="ru-RU" dirty="0" err="1" smtClean="0"/>
              <a:t>хоч</a:t>
            </a:r>
            <a:r>
              <a:rPr lang="ru-RU" dirty="0" smtClean="0"/>
              <a:t>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нечасто давало </a:t>
            </a:r>
            <a:r>
              <a:rPr lang="ru-RU" dirty="0" err="1" smtClean="0"/>
              <a:t>позитивні</a:t>
            </a:r>
            <a:r>
              <a:rPr lang="ru-RU" dirty="0" smtClean="0"/>
              <a:t> </a:t>
            </a:r>
            <a:r>
              <a:rPr lang="ru-RU" dirty="0" err="1" smtClean="0"/>
              <a:t>результати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59</TotalTime>
  <Words>536</Words>
  <Application>Microsoft Office PowerPoint</Application>
  <PresentationFormat>Экран (4:3)</PresentationFormat>
  <Paragraphs>47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Яркая</vt:lpstr>
      <vt:lpstr>Значення хімічних процесів у природі.</vt:lpstr>
      <vt:lpstr>Зміст:</vt:lpstr>
      <vt:lpstr>Значення хімічних процесів у природі</vt:lpstr>
      <vt:lpstr>Колообіг Оксигену </vt:lpstr>
      <vt:lpstr>Колообіг Оксигену </vt:lpstr>
      <vt:lpstr>Колообіг Карбону у природі</vt:lpstr>
      <vt:lpstr>Колообіг Карбону у природі</vt:lpstr>
      <vt:lpstr>Вернадський В. І.</vt:lpstr>
      <vt:lpstr>Дослідження Вернадського   </vt:lpstr>
      <vt:lpstr>Застосування своїх знань й умінь</vt:lpstr>
      <vt:lpstr>Цікаво? Пізнавально! </vt:lpstr>
      <vt:lpstr>Джерело інформації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Значення хімічних процесив у природі.</dc:title>
  <dc:creator>Viktor</dc:creator>
  <cp:lastModifiedBy>Елена</cp:lastModifiedBy>
  <cp:revision>20</cp:revision>
  <dcterms:created xsi:type="dcterms:W3CDTF">2012-04-09T12:53:04Z</dcterms:created>
  <dcterms:modified xsi:type="dcterms:W3CDTF">2014-10-19T10:27:12Z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226060</vt:lpwstr>
  </property>
  <property fmtid="{D5CDD505-2E9C-101B-9397-08002B2CF9AE}" name="NXPowerLiteVersion" pid="3">
    <vt:lpwstr>D4.1.4</vt:lpwstr>
  </property>
</Properties>
</file>